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58"/>
  </p:notesMasterIdLst>
  <p:handoutMasterIdLst>
    <p:handoutMasterId r:id="rId59"/>
  </p:handoutMasterIdLst>
  <p:sldIdLst>
    <p:sldId id="257" r:id="rId2"/>
    <p:sldId id="258" r:id="rId3"/>
    <p:sldId id="259" r:id="rId4"/>
    <p:sldId id="300" r:id="rId5"/>
    <p:sldId id="260" r:id="rId6"/>
    <p:sldId id="277" r:id="rId7"/>
    <p:sldId id="296" r:id="rId8"/>
    <p:sldId id="293" r:id="rId9"/>
    <p:sldId id="267" r:id="rId10"/>
    <p:sldId id="297" r:id="rId11"/>
    <p:sldId id="298" r:id="rId12"/>
    <p:sldId id="290" r:id="rId13"/>
    <p:sldId id="261" r:id="rId14"/>
    <p:sldId id="262" r:id="rId15"/>
    <p:sldId id="263" r:id="rId16"/>
    <p:sldId id="264" r:id="rId17"/>
    <p:sldId id="265" r:id="rId18"/>
    <p:sldId id="266" r:id="rId19"/>
    <p:sldId id="292" r:id="rId20"/>
    <p:sldId id="291" r:id="rId21"/>
    <p:sldId id="299" r:id="rId22"/>
    <p:sldId id="268" r:id="rId23"/>
    <p:sldId id="280" r:id="rId24"/>
    <p:sldId id="306" r:id="rId25"/>
    <p:sldId id="286" r:id="rId26"/>
    <p:sldId id="287" r:id="rId27"/>
    <p:sldId id="301" r:id="rId28"/>
    <p:sldId id="281" r:id="rId29"/>
    <p:sldId id="269" r:id="rId30"/>
    <p:sldId id="270" r:id="rId31"/>
    <p:sldId id="282" r:id="rId32"/>
    <p:sldId id="276" r:id="rId33"/>
    <p:sldId id="271" r:id="rId34"/>
    <p:sldId id="273" r:id="rId35"/>
    <p:sldId id="274" r:id="rId36"/>
    <p:sldId id="283" r:id="rId37"/>
    <p:sldId id="275" r:id="rId38"/>
    <p:sldId id="279" r:id="rId39"/>
    <p:sldId id="284" r:id="rId40"/>
    <p:sldId id="285" r:id="rId41"/>
    <p:sldId id="307" r:id="rId42"/>
    <p:sldId id="302" r:id="rId43"/>
    <p:sldId id="278" r:id="rId44"/>
    <p:sldId id="272" r:id="rId45"/>
    <p:sldId id="294" r:id="rId46"/>
    <p:sldId id="288" r:id="rId47"/>
    <p:sldId id="304" r:id="rId48"/>
    <p:sldId id="305" r:id="rId49"/>
    <p:sldId id="303" r:id="rId50"/>
    <p:sldId id="289" r:id="rId51"/>
    <p:sldId id="295" r:id="rId52"/>
    <p:sldId id="308" r:id="rId53"/>
    <p:sldId id="309" r:id="rId54"/>
    <p:sldId id="310" r:id="rId55"/>
    <p:sldId id="311" r:id="rId56"/>
    <p:sldId id="312" r:id="rId57"/>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104B5-9921-4F70-8ECC-C7312BF748DD}" v="1" dt="2026-01-21T07:15:40.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72" y="946"/>
      </p:cViewPr>
      <p:guideLst/>
    </p:cSldViewPr>
  </p:slideViewPr>
  <p:notesTextViewPr>
    <p:cViewPr>
      <p:scale>
        <a:sx n="3" d="2"/>
        <a:sy n="3" d="2"/>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Fogh Jørgensen" userId="bbe94461-c160-47d3-a182-d458b6ea00a6" providerId="ADAL" clId="{F88BE741-5CCC-49B4-A8E7-6AA5C01E0706}"/>
    <pc:docChg chg="custSel modSld">
      <pc:chgData name="Rikke Fogh Jørgensen" userId="bbe94461-c160-47d3-a182-d458b6ea00a6" providerId="ADAL" clId="{F88BE741-5CCC-49B4-A8E7-6AA5C01E0706}" dt="2026-01-21T07:15:57.811" v="66" actId="20577"/>
      <pc:docMkLst>
        <pc:docMk/>
      </pc:docMkLst>
      <pc:sldChg chg="addSp delSp modSp mod delAnim">
        <pc:chgData name="Rikke Fogh Jørgensen" userId="bbe94461-c160-47d3-a182-d458b6ea00a6" providerId="ADAL" clId="{F88BE741-5CCC-49B4-A8E7-6AA5C01E0706}" dt="2026-01-21T07:15:57.811" v="66" actId="20577"/>
        <pc:sldMkLst>
          <pc:docMk/>
          <pc:sldMk cId="2575432686" sldId="305"/>
        </pc:sldMkLst>
        <pc:spChg chg="add mod">
          <ac:chgData name="Rikke Fogh Jørgensen" userId="bbe94461-c160-47d3-a182-d458b6ea00a6" providerId="ADAL" clId="{F88BE741-5CCC-49B4-A8E7-6AA5C01E0706}" dt="2026-01-21T07:15:57.811" v="66" actId="20577"/>
          <ac:spMkLst>
            <pc:docMk/>
            <pc:sldMk cId="2575432686" sldId="305"/>
            <ac:spMk id="3" creationId="{171EA5C3-9FFF-E81E-A1A0-0DF0AEA83097}"/>
          </ac:spMkLst>
        </pc:spChg>
        <pc:picChg chg="del">
          <ac:chgData name="Rikke Fogh Jørgensen" userId="bbe94461-c160-47d3-a182-d458b6ea00a6" providerId="ADAL" clId="{F88BE741-5CCC-49B4-A8E7-6AA5C01E0706}" dt="2026-01-21T07:15:27.655" v="0" actId="478"/>
          <ac:picMkLst>
            <pc:docMk/>
            <pc:sldMk cId="2575432686" sldId="305"/>
            <ac:picMk id="2" creationId="{37080EBE-E76B-F512-FBC2-A226D76C82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D490A-1A27-4B87-B299-5EF50F9940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EAD858-627D-4238-9C35-F54D138FD067}">
      <dgm:prSet/>
      <dgm:spPr/>
      <dgm:t>
        <a:bodyPr/>
        <a:lstStyle/>
        <a:p>
          <a:r>
            <a:rPr lang="da-DK"/>
            <a:t>En prompt er den ordre, du giver til en AI model. Det kan være som tekst eller tale. </a:t>
          </a:r>
          <a:endParaRPr lang="en-US"/>
        </a:p>
      </dgm:t>
    </dgm:pt>
    <dgm:pt modelId="{39C86FC5-39A6-43B6-91B0-C05138E992F5}" type="parTrans" cxnId="{260B7E19-3155-41BC-BC0E-2A055F0D2EBE}">
      <dgm:prSet/>
      <dgm:spPr/>
      <dgm:t>
        <a:bodyPr/>
        <a:lstStyle/>
        <a:p>
          <a:endParaRPr lang="en-US"/>
        </a:p>
      </dgm:t>
    </dgm:pt>
    <dgm:pt modelId="{1362A110-E633-4948-8482-45FF173AFDFA}" type="sibTrans" cxnId="{260B7E19-3155-41BC-BC0E-2A055F0D2EBE}">
      <dgm:prSet/>
      <dgm:spPr/>
      <dgm:t>
        <a:bodyPr/>
        <a:lstStyle/>
        <a:p>
          <a:endParaRPr lang="en-US"/>
        </a:p>
      </dgm:t>
    </dgm:pt>
    <dgm:pt modelId="{FB19DEB1-7497-4BF8-9BD7-08D779E34039}">
      <dgm:prSet/>
      <dgm:spPr/>
      <dgm:t>
        <a:bodyPr/>
        <a:lstStyle/>
        <a:p>
          <a:r>
            <a:rPr lang="da-DK"/>
            <a:t>Jo bedre en prompt du giver modellen, jo bedre bliver resultatet.</a:t>
          </a:r>
          <a:endParaRPr lang="en-US"/>
        </a:p>
      </dgm:t>
    </dgm:pt>
    <dgm:pt modelId="{72001071-A883-4273-95FA-137FD6CB1D8E}" type="parTrans" cxnId="{1187C053-1CE8-4BC1-B8ED-201C80A7071D}">
      <dgm:prSet/>
      <dgm:spPr/>
      <dgm:t>
        <a:bodyPr/>
        <a:lstStyle/>
        <a:p>
          <a:endParaRPr lang="en-US"/>
        </a:p>
      </dgm:t>
    </dgm:pt>
    <dgm:pt modelId="{D6B0F98A-ED33-420B-8AB4-C3FFED39AB18}" type="sibTrans" cxnId="{1187C053-1CE8-4BC1-B8ED-201C80A7071D}">
      <dgm:prSet/>
      <dgm:spPr/>
      <dgm:t>
        <a:bodyPr/>
        <a:lstStyle/>
        <a:p>
          <a:endParaRPr lang="en-US"/>
        </a:p>
      </dgm:t>
    </dgm:pt>
    <dgm:pt modelId="{E7D84384-0711-4CE1-9AE1-74D2A647ECDF}">
      <dgm:prSet/>
      <dgm:spPr/>
      <dgm:t>
        <a:bodyPr/>
        <a:lstStyle/>
        <a:p>
          <a:r>
            <a:rPr lang="da-DK"/>
            <a:t>Teknikker til at skrive gode prompts kaldes ”prompt engineering”.</a:t>
          </a:r>
          <a:endParaRPr lang="en-US"/>
        </a:p>
      </dgm:t>
    </dgm:pt>
    <dgm:pt modelId="{B2043A58-4EE7-447A-A12E-53E21A37524D}" type="parTrans" cxnId="{1238C8EA-7FFF-42AD-94F2-AC0076AFBC16}">
      <dgm:prSet/>
      <dgm:spPr/>
      <dgm:t>
        <a:bodyPr/>
        <a:lstStyle/>
        <a:p>
          <a:endParaRPr lang="en-US"/>
        </a:p>
      </dgm:t>
    </dgm:pt>
    <dgm:pt modelId="{18E036A5-E6A9-49EB-A2E9-3B97284AE9A2}" type="sibTrans" cxnId="{1238C8EA-7FFF-42AD-94F2-AC0076AFBC16}">
      <dgm:prSet/>
      <dgm:spPr/>
      <dgm:t>
        <a:bodyPr/>
        <a:lstStyle/>
        <a:p>
          <a:endParaRPr lang="en-US"/>
        </a:p>
      </dgm:t>
    </dgm:pt>
    <dgm:pt modelId="{B88153FB-96E2-4B72-BD7B-C36595D4E0D0}" type="pres">
      <dgm:prSet presAssocID="{9D6D490A-1A27-4B87-B299-5EF50F9940EC}" presName="linear" presStyleCnt="0">
        <dgm:presLayoutVars>
          <dgm:animLvl val="lvl"/>
          <dgm:resizeHandles val="exact"/>
        </dgm:presLayoutVars>
      </dgm:prSet>
      <dgm:spPr/>
    </dgm:pt>
    <dgm:pt modelId="{A8C1C518-7B18-4C92-8F58-B2559F51ABD1}" type="pres">
      <dgm:prSet presAssocID="{F7EAD858-627D-4238-9C35-F54D138FD067}" presName="parentText" presStyleLbl="node1" presStyleIdx="0" presStyleCnt="3">
        <dgm:presLayoutVars>
          <dgm:chMax val="0"/>
          <dgm:bulletEnabled val="1"/>
        </dgm:presLayoutVars>
      </dgm:prSet>
      <dgm:spPr/>
    </dgm:pt>
    <dgm:pt modelId="{F35757A7-C79B-4055-99A5-4154A2520863}" type="pres">
      <dgm:prSet presAssocID="{1362A110-E633-4948-8482-45FF173AFDFA}" presName="spacer" presStyleCnt="0"/>
      <dgm:spPr/>
    </dgm:pt>
    <dgm:pt modelId="{8BD3EE34-79E5-4B29-A44D-7911B0B8BF96}" type="pres">
      <dgm:prSet presAssocID="{FB19DEB1-7497-4BF8-9BD7-08D779E34039}" presName="parentText" presStyleLbl="node1" presStyleIdx="1" presStyleCnt="3">
        <dgm:presLayoutVars>
          <dgm:chMax val="0"/>
          <dgm:bulletEnabled val="1"/>
        </dgm:presLayoutVars>
      </dgm:prSet>
      <dgm:spPr/>
    </dgm:pt>
    <dgm:pt modelId="{52003FDB-5F51-48E7-A3E0-5CA3E5765E50}" type="pres">
      <dgm:prSet presAssocID="{D6B0F98A-ED33-420B-8AB4-C3FFED39AB18}" presName="spacer" presStyleCnt="0"/>
      <dgm:spPr/>
    </dgm:pt>
    <dgm:pt modelId="{DD099419-448D-49CC-8615-600711E1A988}" type="pres">
      <dgm:prSet presAssocID="{E7D84384-0711-4CE1-9AE1-74D2A647ECDF}" presName="parentText" presStyleLbl="node1" presStyleIdx="2" presStyleCnt="3">
        <dgm:presLayoutVars>
          <dgm:chMax val="0"/>
          <dgm:bulletEnabled val="1"/>
        </dgm:presLayoutVars>
      </dgm:prSet>
      <dgm:spPr/>
    </dgm:pt>
  </dgm:ptLst>
  <dgm:cxnLst>
    <dgm:cxn modelId="{260B7E19-3155-41BC-BC0E-2A055F0D2EBE}" srcId="{9D6D490A-1A27-4B87-B299-5EF50F9940EC}" destId="{F7EAD858-627D-4238-9C35-F54D138FD067}" srcOrd="0" destOrd="0" parTransId="{39C86FC5-39A6-43B6-91B0-C05138E992F5}" sibTransId="{1362A110-E633-4948-8482-45FF173AFDFA}"/>
    <dgm:cxn modelId="{1760E548-E0BA-4E36-B57A-96468A942EB9}" type="presOf" srcId="{FB19DEB1-7497-4BF8-9BD7-08D779E34039}" destId="{8BD3EE34-79E5-4B29-A44D-7911B0B8BF96}" srcOrd="0" destOrd="0" presId="urn:microsoft.com/office/officeart/2005/8/layout/vList2"/>
    <dgm:cxn modelId="{C3DE686E-15C7-4213-9093-6060F2BB1730}" type="presOf" srcId="{9D6D490A-1A27-4B87-B299-5EF50F9940EC}" destId="{B88153FB-96E2-4B72-BD7B-C36595D4E0D0}" srcOrd="0" destOrd="0" presId="urn:microsoft.com/office/officeart/2005/8/layout/vList2"/>
    <dgm:cxn modelId="{1187C053-1CE8-4BC1-B8ED-201C80A7071D}" srcId="{9D6D490A-1A27-4B87-B299-5EF50F9940EC}" destId="{FB19DEB1-7497-4BF8-9BD7-08D779E34039}" srcOrd="1" destOrd="0" parTransId="{72001071-A883-4273-95FA-137FD6CB1D8E}" sibTransId="{D6B0F98A-ED33-420B-8AB4-C3FFED39AB18}"/>
    <dgm:cxn modelId="{EB7C729F-B2C7-4996-B6B3-DC294E94C2C3}" type="presOf" srcId="{F7EAD858-627D-4238-9C35-F54D138FD067}" destId="{A8C1C518-7B18-4C92-8F58-B2559F51ABD1}" srcOrd="0" destOrd="0" presId="urn:microsoft.com/office/officeart/2005/8/layout/vList2"/>
    <dgm:cxn modelId="{8F8747C6-3B9C-4F74-9A76-8178775BB8B7}" type="presOf" srcId="{E7D84384-0711-4CE1-9AE1-74D2A647ECDF}" destId="{DD099419-448D-49CC-8615-600711E1A988}" srcOrd="0" destOrd="0" presId="urn:microsoft.com/office/officeart/2005/8/layout/vList2"/>
    <dgm:cxn modelId="{1238C8EA-7FFF-42AD-94F2-AC0076AFBC16}" srcId="{9D6D490A-1A27-4B87-B299-5EF50F9940EC}" destId="{E7D84384-0711-4CE1-9AE1-74D2A647ECDF}" srcOrd="2" destOrd="0" parTransId="{B2043A58-4EE7-447A-A12E-53E21A37524D}" sibTransId="{18E036A5-E6A9-49EB-A2E9-3B97284AE9A2}"/>
    <dgm:cxn modelId="{7043243A-7DB0-4030-BED1-B28E10AFFE2E}" type="presParOf" srcId="{B88153FB-96E2-4B72-BD7B-C36595D4E0D0}" destId="{A8C1C518-7B18-4C92-8F58-B2559F51ABD1}" srcOrd="0" destOrd="0" presId="urn:microsoft.com/office/officeart/2005/8/layout/vList2"/>
    <dgm:cxn modelId="{D658AFFA-E390-4EE8-A5B4-3061C0052AF5}" type="presParOf" srcId="{B88153FB-96E2-4B72-BD7B-C36595D4E0D0}" destId="{F35757A7-C79B-4055-99A5-4154A2520863}" srcOrd="1" destOrd="0" presId="urn:microsoft.com/office/officeart/2005/8/layout/vList2"/>
    <dgm:cxn modelId="{B2265A14-40A4-4160-9EE3-2FBC14517516}" type="presParOf" srcId="{B88153FB-96E2-4B72-BD7B-C36595D4E0D0}" destId="{8BD3EE34-79E5-4B29-A44D-7911B0B8BF96}" srcOrd="2" destOrd="0" presId="urn:microsoft.com/office/officeart/2005/8/layout/vList2"/>
    <dgm:cxn modelId="{D5796936-C023-4678-A834-54EC8E72BEDC}" type="presParOf" srcId="{B88153FB-96E2-4B72-BD7B-C36595D4E0D0}" destId="{52003FDB-5F51-48E7-A3E0-5CA3E5765E50}" srcOrd="3" destOrd="0" presId="urn:microsoft.com/office/officeart/2005/8/layout/vList2"/>
    <dgm:cxn modelId="{A24F3DE8-4A1A-468D-A76E-C455D327C77F}" type="presParOf" srcId="{B88153FB-96E2-4B72-BD7B-C36595D4E0D0}" destId="{DD099419-448D-49CC-8615-600711E1A9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1C518-7B18-4C92-8F58-B2559F51ABD1}">
      <dsp:nvSpPr>
        <dsp:cNvPr id="0" name=""/>
        <dsp:cNvSpPr/>
      </dsp:nvSpPr>
      <dsp:spPr>
        <a:xfrm>
          <a:off x="0" y="50153"/>
          <a:ext cx="10058399" cy="1160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a:t>En prompt er den ordre, du giver til en AI model. Det kan være som tekst eller tale. </a:t>
          </a:r>
          <a:endParaRPr lang="en-US" sz="3100" kern="1200"/>
        </a:p>
      </dsp:txBody>
      <dsp:txXfrm>
        <a:off x="56658" y="106811"/>
        <a:ext cx="9945083" cy="1047324"/>
      </dsp:txXfrm>
    </dsp:sp>
    <dsp:sp modelId="{8BD3EE34-79E5-4B29-A44D-7911B0B8BF96}">
      <dsp:nvSpPr>
        <dsp:cNvPr id="0" name=""/>
        <dsp:cNvSpPr/>
      </dsp:nvSpPr>
      <dsp:spPr>
        <a:xfrm>
          <a:off x="0" y="1300074"/>
          <a:ext cx="10058399" cy="1160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a:t>Jo bedre en prompt du giver modellen, jo bedre bliver resultatet.</a:t>
          </a:r>
          <a:endParaRPr lang="en-US" sz="3100" kern="1200"/>
        </a:p>
      </dsp:txBody>
      <dsp:txXfrm>
        <a:off x="56658" y="1356732"/>
        <a:ext cx="9945083" cy="1047324"/>
      </dsp:txXfrm>
    </dsp:sp>
    <dsp:sp modelId="{DD099419-448D-49CC-8615-600711E1A988}">
      <dsp:nvSpPr>
        <dsp:cNvPr id="0" name=""/>
        <dsp:cNvSpPr/>
      </dsp:nvSpPr>
      <dsp:spPr>
        <a:xfrm>
          <a:off x="0" y="2549994"/>
          <a:ext cx="10058399" cy="1160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a:t>Teknikker til at skrive gode prompts kaldes ”prompt engineering”.</a:t>
          </a:r>
          <a:endParaRPr lang="en-US" sz="3100" kern="1200"/>
        </a:p>
      </dsp:txBody>
      <dsp:txXfrm>
        <a:off x="56658" y="2606652"/>
        <a:ext cx="9945083" cy="1047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6E1B6C3-A260-4BEE-BC07-6D5DC06523B9}" type="datetime1">
              <a:rPr lang="da-DK" smtClean="0"/>
              <a:t>15-03-2026</a:t>
            </a:fld>
            <a:endParaRPr lang="en-US"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‹nr.›</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EA2974C-F531-495C-B7DB-E02C98F0329B}" type="datetime1">
              <a:rPr lang="da-DK" smtClean="0"/>
              <a:t>15-03-2026</a:t>
            </a:fld>
            <a:endParaRPr lang="en-US"/>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
              <a:t>Klik for at redigere i master</a:t>
            </a:r>
            <a:endParaRPr lang="en-US"/>
          </a:p>
          <a:p>
            <a:pPr lvl="1" rtl="0"/>
            <a:r>
              <a:rPr lang="da"/>
              <a:t>Andet niveau</a:t>
            </a:r>
          </a:p>
          <a:p>
            <a:pPr lvl="2" rtl="0"/>
            <a:r>
              <a:rPr lang="da"/>
              <a:t>Tredje niveau</a:t>
            </a:r>
          </a:p>
          <a:p>
            <a:pPr lvl="3" rtl="0"/>
            <a:r>
              <a:rPr lang="da"/>
              <a:t>Fjerde niveau</a:t>
            </a:r>
          </a:p>
          <a:p>
            <a:pPr lvl="4" rtl="0"/>
            <a:r>
              <a:rPr lang="da"/>
              <a:t>Femte niveau</a:t>
            </a:r>
            <a:endParaRPr lang="en-US"/>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‹nr.›</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el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da" dirty="0"/>
              <a:t>Klik for at redigere titeltypografier i master</a:t>
            </a:r>
            <a:endParaRPr lang="en-US" dirty="0"/>
          </a:p>
        </p:txBody>
      </p:sp>
      <p:sp>
        <p:nvSpPr>
          <p:cNvPr id="3" name="Under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a-DK"/>
              <a:t>Klik for at redigere undertiteltypografien i masteren</a:t>
            </a:r>
            <a:endParaRPr lang="en-US" dirty="0"/>
          </a:p>
        </p:txBody>
      </p:sp>
      <p:cxnSp>
        <p:nvCxnSpPr>
          <p:cNvPr id="9" name="Lige forbindelse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ladsholder til dato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1CB1FEF-32F1-449C-919B-93DD0E128927}" type="datetime1">
              <a:rPr lang="da-DK" smtClean="0"/>
              <a:t>15-03-2026</a:t>
            </a:fld>
            <a:endParaRPr lang="en-US" dirty="0"/>
          </a:p>
        </p:txBody>
      </p:sp>
      <p:sp>
        <p:nvSpPr>
          <p:cNvPr id="5" name="Pladsholder til sidefod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Pladsholder til slide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a:t>Klik for at redigere titeltypografien i masteren</a:t>
            </a:r>
            <a:endParaRPr lang="en-US" dirty="0"/>
          </a:p>
        </p:txBody>
      </p:sp>
      <p:sp>
        <p:nvSpPr>
          <p:cNvPr id="3" name="Pladsholder til lodret tekst 2"/>
          <p:cNvSpPr>
            <a:spLocks noGrp="1"/>
          </p:cNvSpPr>
          <p:nvPr>
            <p:ph type="body" orient="vert" idx="1"/>
          </p:nvPr>
        </p:nvSpPr>
        <p:spPr/>
        <p:txBody>
          <a:bodyPr vert="eaVert" lIns="45720" tIns="0" rIns="45720" bIns="0"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7" name="Pladsholder til dato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DC9A3CC3-97C0-449B-A4B4-9B5DDB4433D0}" type="datetime1">
              <a:rPr lang="da-DK" smtClean="0"/>
              <a:t>15-03-2026</a:t>
            </a:fld>
            <a:endParaRPr lang="en-US" dirty="0"/>
          </a:p>
        </p:txBody>
      </p:sp>
      <p:sp>
        <p:nvSpPr>
          <p:cNvPr id="8" name="Pladsholder til sidefod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Pladsholder til slidenumm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Lodret titel 1"/>
          <p:cNvSpPr>
            <a:spLocks noGrp="1"/>
          </p:cNvSpPr>
          <p:nvPr>
            <p:ph type="title" orient="vert" hasCustomPrompt="1"/>
          </p:nvPr>
        </p:nvSpPr>
        <p:spPr>
          <a:xfrm>
            <a:off x="8724900" y="412302"/>
            <a:ext cx="2628900" cy="5759898"/>
          </a:xfrm>
        </p:spPr>
        <p:txBody>
          <a:bodyPr vert="eaVert" rtlCol="0"/>
          <a:lstStyle>
            <a:lvl1pPr>
              <a:defRPr/>
            </a:lvl1pPr>
          </a:lstStyle>
          <a:p>
            <a:pPr rtl="0"/>
            <a:r>
              <a:rPr lang="da" dirty="0"/>
              <a:t>Klik for at redigere titeltypografier i master</a:t>
            </a:r>
            <a:endParaRPr lang="en-US" dirty="0"/>
          </a:p>
        </p:txBody>
      </p:sp>
      <p:sp>
        <p:nvSpPr>
          <p:cNvPr id="3" name="Pladsholder til lodret tekst 2"/>
          <p:cNvSpPr>
            <a:spLocks noGrp="1"/>
          </p:cNvSpPr>
          <p:nvPr>
            <p:ph type="body" orient="vert" idx="1"/>
          </p:nvPr>
        </p:nvSpPr>
        <p:spPr>
          <a:xfrm>
            <a:off x="838200" y="412302"/>
            <a:ext cx="7734300" cy="5759898"/>
          </a:xfrm>
        </p:spPr>
        <p:txBody>
          <a:bodyPr vert="eaVert" lIns="45720" tIns="0" rIns="45720" bIns="0"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7" name="Pladsholder til dato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DFE42F0-C070-41CC-9E45-72196FA67A89}" type="datetime1">
              <a:rPr lang="da-DK" smtClean="0"/>
              <a:t>15-03-2026</a:t>
            </a:fld>
            <a:endParaRPr lang="en-US" dirty="0"/>
          </a:p>
        </p:txBody>
      </p:sp>
      <p:sp>
        <p:nvSpPr>
          <p:cNvPr id="8" name="Pladsholder til sidefod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Pladsholder til slidenumm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a:t>Klik for at redigere titeltypografien i masteren</a:t>
            </a:r>
            <a:endParaRPr lang="en-US" dirty="0"/>
          </a:p>
        </p:txBody>
      </p:sp>
      <p:sp>
        <p:nvSpPr>
          <p:cNvPr id="3" name="Pladsholder til indhold 2"/>
          <p:cNvSpPr>
            <a:spLocks noGrp="1"/>
          </p:cNvSpPr>
          <p:nvPr>
            <p:ph idx="1"/>
          </p:nvPr>
        </p:nvSpPr>
        <p:spPr/>
        <p:txBody>
          <a:bodyPr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7" name="Pladsholder til dato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5A238572-7EE9-45CE-9E2D-BC2A8550F858}" type="datetime1">
              <a:rPr lang="da-DK" smtClean="0"/>
              <a:t>15-03-2026</a:t>
            </a:fld>
            <a:endParaRPr lang="en-US" dirty="0"/>
          </a:p>
        </p:txBody>
      </p:sp>
      <p:sp>
        <p:nvSpPr>
          <p:cNvPr id="8" name="Pladsholder til sidefod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Pladsholder til slide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tionsoverskrift">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da" dirty="0"/>
              <a:t>Klik for at redigere titeltypografier i master</a:t>
            </a:r>
            <a:endParaRPr lang="en-US" dirty="0"/>
          </a:p>
        </p:txBody>
      </p:sp>
      <p:sp>
        <p:nvSpPr>
          <p:cNvPr id="3" name="Pladsholder til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a:t>Klik for at redigere teksttypografierne i masteren</a:t>
            </a:r>
          </a:p>
        </p:txBody>
      </p:sp>
      <p:cxnSp>
        <p:nvCxnSpPr>
          <p:cNvPr id="9" name="Lige forbindelse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ladsholder til dato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515F560E-444A-4DBA-9266-99C0F3FFC86A}" type="datetime1">
              <a:rPr lang="da-DK" smtClean="0"/>
              <a:t>15-03-2026</a:t>
            </a:fld>
            <a:endParaRPr lang="en-US" dirty="0"/>
          </a:p>
        </p:txBody>
      </p:sp>
      <p:sp>
        <p:nvSpPr>
          <p:cNvPr id="8" name="Pladsholder til sidefod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Pladsholder til slide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dhold to">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da-DK"/>
              <a:t>Klik for at redigere titeltypografien i masteren</a:t>
            </a:r>
            <a:endParaRPr lang="en-US" dirty="0"/>
          </a:p>
        </p:txBody>
      </p:sp>
      <p:sp>
        <p:nvSpPr>
          <p:cNvPr id="3" name="Pladsholder til indhold 2"/>
          <p:cNvSpPr>
            <a:spLocks noGrp="1"/>
          </p:cNvSpPr>
          <p:nvPr>
            <p:ph sz="half" idx="1"/>
          </p:nvPr>
        </p:nvSpPr>
        <p:spPr>
          <a:xfrm>
            <a:off x="1097280" y="2120900"/>
            <a:ext cx="4639736" cy="3748193"/>
          </a:xfrm>
        </p:spPr>
        <p:txBody>
          <a:bodyPr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4" name="Pladsholder til indhold 3"/>
          <p:cNvSpPr>
            <a:spLocks noGrp="1"/>
          </p:cNvSpPr>
          <p:nvPr>
            <p:ph sz="half" idx="2"/>
          </p:nvPr>
        </p:nvSpPr>
        <p:spPr>
          <a:xfrm>
            <a:off x="6515944" y="2120900"/>
            <a:ext cx="4639736" cy="3748194"/>
          </a:xfrm>
        </p:spPr>
        <p:txBody>
          <a:bodyPr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2" name="Pladsholder til dato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1641DCA1-CA2E-4126-90CA-49AE03CBE926}" type="datetime1">
              <a:rPr lang="da-DK" smtClean="0"/>
              <a:t>15-03-2026</a:t>
            </a:fld>
            <a:endParaRPr lang="en-US" dirty="0"/>
          </a:p>
        </p:txBody>
      </p:sp>
      <p:sp>
        <p:nvSpPr>
          <p:cNvPr id="9" name="Pladsholder til sidefod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Pladsholder til slide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da-DK"/>
              <a:t>Klik for at redigere titeltypografien i masteren</a:t>
            </a:r>
            <a:endParaRPr lang="en-US" dirty="0"/>
          </a:p>
        </p:txBody>
      </p:sp>
      <p:sp>
        <p:nvSpPr>
          <p:cNvPr id="3" name="Pladsholder til teks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a:t>Klik for at redigere teksttypografierne i masteren</a:t>
            </a:r>
          </a:p>
        </p:txBody>
      </p:sp>
      <p:sp>
        <p:nvSpPr>
          <p:cNvPr id="4" name="Pladsholder til indhold 3"/>
          <p:cNvSpPr>
            <a:spLocks noGrp="1"/>
          </p:cNvSpPr>
          <p:nvPr>
            <p:ph sz="half" idx="2"/>
          </p:nvPr>
        </p:nvSpPr>
        <p:spPr>
          <a:xfrm>
            <a:off x="1097280" y="2958274"/>
            <a:ext cx="4639736" cy="2910821"/>
          </a:xfrm>
        </p:spPr>
        <p:txBody>
          <a:bodyPr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5" name="Pladsholder til teks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a:t>Klik for at redigere teksttypografierne i masteren</a:t>
            </a:r>
          </a:p>
        </p:txBody>
      </p:sp>
      <p:sp>
        <p:nvSpPr>
          <p:cNvPr id="6" name="Pladsholder til indhold 5"/>
          <p:cNvSpPr>
            <a:spLocks noGrp="1"/>
          </p:cNvSpPr>
          <p:nvPr>
            <p:ph sz="quarter" idx="4"/>
          </p:nvPr>
        </p:nvSpPr>
        <p:spPr>
          <a:xfrm>
            <a:off x="6515944" y="2958273"/>
            <a:ext cx="4639736" cy="2910821"/>
          </a:xfrm>
        </p:spPr>
        <p:txBody>
          <a:bodyPr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2" name="Pladsholder til dato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CAEDA7B2-C62B-46F5-A888-93DC3D7F78C7}" type="datetime1">
              <a:rPr lang="da-DK" smtClean="0"/>
              <a:t>15-03-2026</a:t>
            </a:fld>
            <a:endParaRPr lang="en-US" dirty="0"/>
          </a:p>
        </p:txBody>
      </p:sp>
      <p:sp>
        <p:nvSpPr>
          <p:cNvPr id="11" name="Pladsholder til sidefod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Pladsholder til slide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 dirty="0"/>
              <a:t>Klik for at redigere titeltypografi i master</a:t>
            </a:r>
            <a:endParaRPr lang="en-US" dirty="0"/>
          </a:p>
        </p:txBody>
      </p:sp>
      <p:sp>
        <p:nvSpPr>
          <p:cNvPr id="6" name="Pladsholder til dato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D7E24A42-2B7D-4CFC-BEEA-D58393595EA4}" type="datetime1">
              <a:rPr lang="da-DK" smtClean="0"/>
              <a:t>15-03-2026</a:t>
            </a:fld>
            <a:endParaRPr lang="en-US" dirty="0"/>
          </a:p>
        </p:txBody>
      </p:sp>
      <p:sp>
        <p:nvSpPr>
          <p:cNvPr id="7" name="Pladsholder til sidefod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Pladsholder til slide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Pladsholder til dato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F3CFF490-B494-4DD7-9DBD-D9A32D2A28E6}" type="datetime1">
              <a:rPr lang="da-DK" smtClean="0"/>
              <a:t>15-03-2026</a:t>
            </a:fld>
            <a:endParaRPr lang="en-US" dirty="0"/>
          </a:p>
        </p:txBody>
      </p:sp>
      <p:sp>
        <p:nvSpPr>
          <p:cNvPr id="3" name="Pladsholder til sidefod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Pladsholder til slide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da-DK"/>
              <a:t>Klik for at redigere titeltypografien i masteren</a:t>
            </a:r>
            <a:endParaRPr lang="en-US" dirty="0"/>
          </a:p>
        </p:txBody>
      </p:sp>
      <p:sp>
        <p:nvSpPr>
          <p:cNvPr id="3" name="Pladsholder til indhold 2"/>
          <p:cNvSpPr>
            <a:spLocks noGrp="1"/>
          </p:cNvSpPr>
          <p:nvPr>
            <p:ph idx="1"/>
          </p:nvPr>
        </p:nvSpPr>
        <p:spPr>
          <a:xfrm>
            <a:off x="5458984" y="812799"/>
            <a:ext cx="5928344" cy="5294757"/>
          </a:xfrm>
        </p:spPr>
        <p:txBody>
          <a:bodyPr rtlCol="0"/>
          <a:lstStyle/>
          <a:p>
            <a:pPr lvl="0" rtl="0"/>
            <a:r>
              <a:rPr lang="da-DK"/>
              <a:t>Klik for at redigere teksttypografierne i masteren</a:t>
            </a:r>
          </a:p>
          <a:p>
            <a:pPr lvl="1" rtl="0"/>
            <a:r>
              <a:rPr lang="da-DK"/>
              <a:t>Andet niveau</a:t>
            </a:r>
          </a:p>
          <a:p>
            <a:pPr lvl="2" rtl="0"/>
            <a:r>
              <a:rPr lang="da-DK"/>
              <a:t>Tredje niveau</a:t>
            </a:r>
          </a:p>
          <a:p>
            <a:pPr lvl="3" rtl="0"/>
            <a:r>
              <a:rPr lang="da-DK"/>
              <a:t>Fjerde niveau</a:t>
            </a:r>
          </a:p>
          <a:p>
            <a:pPr lvl="4" rtl="0"/>
            <a:r>
              <a:rPr lang="da-DK"/>
              <a:t>Femte niveau</a:t>
            </a:r>
            <a:endParaRPr lang="en-US" dirty="0"/>
          </a:p>
        </p:txBody>
      </p:sp>
      <p:sp>
        <p:nvSpPr>
          <p:cNvPr id="4" name="Pladsholder til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a:t>Klik for at redigere teksttypografierne i masteren</a:t>
            </a:r>
          </a:p>
        </p:txBody>
      </p:sp>
      <p:sp>
        <p:nvSpPr>
          <p:cNvPr id="5" name="Pladsholder til dato 4"/>
          <p:cNvSpPr>
            <a:spLocks noGrp="1"/>
          </p:cNvSpPr>
          <p:nvPr>
            <p:ph type="dt" sz="half" idx="10"/>
          </p:nvPr>
        </p:nvSpPr>
        <p:spPr>
          <a:xfrm>
            <a:off x="643464" y="6446520"/>
            <a:ext cx="3517568" cy="365125"/>
          </a:xfrm>
        </p:spPr>
        <p:txBody>
          <a:bodyPr rtlCol="0"/>
          <a:lstStyle>
            <a:lvl1pPr algn="l">
              <a:defRPr/>
            </a:lvl1pPr>
          </a:lstStyle>
          <a:p>
            <a:pPr rtl="0"/>
            <a:fld id="{725DC422-80AC-48EE-B7C8-900026DE98F4}" type="datetime1">
              <a:rPr lang="da-DK" smtClean="0"/>
              <a:t>15-03-2026</a:t>
            </a:fld>
            <a:endParaRPr lang="en-US" dirty="0"/>
          </a:p>
        </p:txBody>
      </p:sp>
      <p:sp>
        <p:nvSpPr>
          <p:cNvPr id="6" name="Pladsholder til sidefod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Pladsholder til slide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3" name="Pladsholder til billed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a:t>Klik på ikonet for at tilføje et billede</a:t>
            </a:r>
            <a:endParaRPr lang="en-US"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da-DK"/>
              <a:t>Klik for at redigere titeltypografien i masteren</a:t>
            </a:r>
            <a:endParaRPr lang="en-US" dirty="0"/>
          </a:p>
        </p:txBody>
      </p:sp>
      <p:sp>
        <p:nvSpPr>
          <p:cNvPr id="4" name="Pladsholder til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a:t>Klik for at redigere teksttypografierne i masteren</a:t>
            </a:r>
          </a:p>
        </p:txBody>
      </p:sp>
      <p:sp>
        <p:nvSpPr>
          <p:cNvPr id="5" name="Pladsholder til dato 4"/>
          <p:cNvSpPr>
            <a:spLocks noGrp="1"/>
          </p:cNvSpPr>
          <p:nvPr>
            <p:ph type="dt" sz="half" idx="10"/>
          </p:nvPr>
        </p:nvSpPr>
        <p:spPr/>
        <p:txBody>
          <a:bodyPr rtlCol="0"/>
          <a:lstStyle>
            <a:lvl1pPr>
              <a:defRPr/>
            </a:lvl1pPr>
          </a:lstStyle>
          <a:p>
            <a:pPr rtl="0"/>
            <a:fld id="{7C837EAC-D305-48A9-8FFF-E348ACD952AD}" type="datetime1">
              <a:rPr lang="da-DK" smtClean="0"/>
              <a:t>15-03-2026</a:t>
            </a:fld>
            <a:endParaRPr lang="en-US" dirty="0"/>
          </a:p>
        </p:txBody>
      </p:sp>
      <p:sp>
        <p:nvSpPr>
          <p:cNvPr id="6" name="Pladsholder til sidefod 5"/>
          <p:cNvSpPr>
            <a:spLocks noGrp="1"/>
          </p:cNvSpPr>
          <p:nvPr>
            <p:ph type="ftr" sz="quarter" idx="11"/>
          </p:nvPr>
        </p:nvSpPr>
        <p:spPr>
          <a:xfrm>
            <a:off x="1097279" y="6446838"/>
            <a:ext cx="6818262" cy="365125"/>
          </a:xfrm>
        </p:spPr>
        <p:txBody>
          <a:bodyPr rtlCol="0"/>
          <a:lstStyle/>
          <a:p>
            <a:pPr algn="l" rtl="0"/>
            <a:endParaRPr lang="en-US" dirty="0"/>
          </a:p>
        </p:txBody>
      </p:sp>
      <p:sp>
        <p:nvSpPr>
          <p:cNvPr id="7" name="Pladsholder til slidenumm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Pladsholder til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da"/>
              <a:t>Klik for at redigere titeltypografier i master</a:t>
            </a:r>
            <a:endParaRPr lang="en-US" dirty="0"/>
          </a:p>
        </p:txBody>
      </p:sp>
      <p:sp>
        <p:nvSpPr>
          <p:cNvPr id="3" name="Pladsholder til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da"/>
              <a:t>Klik for at redigere i master</a:t>
            </a:r>
          </a:p>
          <a:p>
            <a:pPr lvl="1" rtl="0"/>
            <a:r>
              <a:rPr lang="da"/>
              <a:t>Andet niveau</a:t>
            </a:r>
          </a:p>
          <a:p>
            <a:pPr lvl="2" rtl="0"/>
            <a:r>
              <a:rPr lang="da"/>
              <a:t>Tredje niveau</a:t>
            </a:r>
          </a:p>
          <a:p>
            <a:pPr lvl="3" rtl="0"/>
            <a:r>
              <a:rPr lang="da"/>
              <a:t>Fjerde niveau</a:t>
            </a:r>
          </a:p>
          <a:p>
            <a:pPr lvl="4" rtl="0"/>
            <a:r>
              <a:rPr lang="da"/>
              <a:t>Femte niveau</a:t>
            </a:r>
            <a:endParaRPr lang="en-US" dirty="0"/>
          </a:p>
        </p:txBody>
      </p:sp>
      <p:sp>
        <p:nvSpPr>
          <p:cNvPr id="4" name="Pladsholder til dato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208C2DA1-4574-4ECE-BC00-D7A29010F5BE}" type="datetime1">
              <a:rPr lang="da-DK" smtClean="0"/>
              <a:t>15-03-2026</a:t>
            </a:fld>
            <a:endParaRPr lang="en-US" dirty="0"/>
          </a:p>
        </p:txBody>
      </p:sp>
      <p:sp>
        <p:nvSpPr>
          <p:cNvPr id="5" name="Pladsholder til sidefod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Pladsholder til slide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‹nr.›</a:t>
            </a:fld>
            <a:endParaRPr lang="en-US" dirty="0"/>
          </a:p>
        </p:txBody>
      </p:sp>
      <p:cxnSp>
        <p:nvCxnSpPr>
          <p:cNvPr id="10" name="Lige forbindelse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pilot.microsoft.com/" TargetMode="External"/><Relationship Id="rId2" Type="http://schemas.openxmlformats.org/officeDocument/2006/relationships/hyperlink" Target="https://chatgpt.com/" TargetMode="External"/><Relationship Id="rId1" Type="http://schemas.openxmlformats.org/officeDocument/2006/relationships/slideLayout" Target="../slideLayouts/slideLayout8.xml"/><Relationship Id="rId5" Type="http://schemas.openxmlformats.org/officeDocument/2006/relationships/hyperlink" Target="https://claude.ai/" TargetMode="External"/><Relationship Id="rId4" Type="http://schemas.openxmlformats.org/officeDocument/2006/relationships/hyperlink" Target="https://gemini.google.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generativeai.pub/this-one-prompt-will-teach-you-how-to-use-chatgpt-87149816408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videnscenterportalen.dk/ciu/katalog/laes-rapporten-sprogmodeller-for-dummies/" TargetMode="External"/><Relationship Id="rId2" Type="http://schemas.openxmlformats.org/officeDocument/2006/relationships/hyperlink" Target="https://videncenter.kl.dk/viden-og-vaerktoejer/ai/ai-ordbog" TargetMode="External"/><Relationship Id="rId1" Type="http://schemas.openxmlformats.org/officeDocument/2006/relationships/slideLayout" Target="../slideLayouts/slideLayout2.xml"/><Relationship Id="rId4" Type="http://schemas.openxmlformats.org/officeDocument/2006/relationships/hyperlink" Target="https://www.elementsofai.dk/"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www.digital-adoption.com/types-of-prompt-engineer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ktangel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da" sz="8000" dirty="0"/>
              <a:t>Prompt Engineering</a:t>
            </a:r>
          </a:p>
        </p:txBody>
      </p:sp>
      <p:sp>
        <p:nvSpPr>
          <p:cNvPr id="3" name="Undertitel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da" sz="2400" dirty="0">
                <a:solidFill>
                  <a:schemeClr val="tx1">
                    <a:lumMod val="85000"/>
                    <a:lumOff val="15000"/>
                  </a:schemeClr>
                </a:solidFill>
              </a:rPr>
              <a:t>Workshop</a:t>
            </a:r>
          </a:p>
        </p:txBody>
      </p:sp>
      <p:pic>
        <p:nvPicPr>
          <p:cNvPr id="5" name="Billede 4" descr="Et billede, der afbilder en bygning, nogle, der sidder ned, en bænk, side&#10;&#10;Automatisk genereret beskrivelse">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Lige forbindelse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34DB6-7E10-5AE9-0469-5E1BE7778BF2}"/>
              </a:ext>
            </a:extLst>
          </p:cNvPr>
          <p:cNvSpPr>
            <a:spLocks noGrp="1"/>
          </p:cNvSpPr>
          <p:nvPr>
            <p:ph type="title"/>
          </p:nvPr>
        </p:nvSpPr>
        <p:spPr/>
        <p:txBody>
          <a:bodyPr/>
          <a:lstStyle/>
          <a:p>
            <a:r>
              <a:rPr lang="da-DK" dirty="0"/>
              <a:t>Afgrænsning</a:t>
            </a:r>
          </a:p>
        </p:txBody>
      </p:sp>
      <p:pic>
        <p:nvPicPr>
          <p:cNvPr id="6" name="Pladsholder til indhold 5" descr="Et billede, der indeholder skitse, design&#10;&#10;Indhold genereret af kunstig intelligens kan være forkert.">
            <a:extLst>
              <a:ext uri="{FF2B5EF4-FFF2-40B4-BE49-F238E27FC236}">
                <a16:creationId xmlns:a16="http://schemas.microsoft.com/office/drawing/2014/main" id="{AFB93716-900E-B764-D1ED-388580188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5769" y="2108200"/>
            <a:ext cx="3760788" cy="3760788"/>
          </a:xfrm>
        </p:spPr>
      </p:pic>
    </p:spTree>
    <p:extLst>
      <p:ext uri="{BB962C8B-B14F-4D97-AF65-F5344CB8AC3E}">
        <p14:creationId xmlns:p14="http://schemas.microsoft.com/office/powerpoint/2010/main" val="111829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13E83-8E17-CDBE-409E-CCEFA06676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C81A0D-A695-590A-9C80-CE5D7A7A7BD1}"/>
              </a:ext>
            </a:extLst>
          </p:cNvPr>
          <p:cNvSpPr>
            <a:spLocks noGrp="1"/>
          </p:cNvSpPr>
          <p:nvPr>
            <p:ph type="title"/>
          </p:nvPr>
        </p:nvSpPr>
        <p:spPr/>
        <p:txBody>
          <a:bodyPr/>
          <a:lstStyle/>
          <a:p>
            <a:r>
              <a:rPr lang="da-DK" dirty="0"/>
              <a:t>Afgrænsning</a:t>
            </a:r>
          </a:p>
        </p:txBody>
      </p:sp>
      <p:pic>
        <p:nvPicPr>
          <p:cNvPr id="7" name="Pladsholder til indhold 6" descr="Et billede, der indeholder skitse, tegning, sort-hvid&#10;&#10;Indhold genereret af kunstig intelligens kan være forkert.">
            <a:extLst>
              <a:ext uri="{FF2B5EF4-FFF2-40B4-BE49-F238E27FC236}">
                <a16:creationId xmlns:a16="http://schemas.microsoft.com/office/drawing/2014/main" id="{87FE8ED0-F483-95B5-F11B-7F9F976B0379}"/>
              </a:ext>
            </a:extLst>
          </p:cNvPr>
          <p:cNvPicPr>
            <a:picLocks noGrp="1" noChangeAspect="1"/>
          </p:cNvPicPr>
          <p:nvPr>
            <p:ph idx="1"/>
          </p:nvPr>
        </p:nvPicPr>
        <p:blipFill>
          <a:blip r:embed="rId2"/>
          <a:stretch>
            <a:fillRect/>
          </a:stretch>
        </p:blipFill>
        <p:spPr>
          <a:xfrm>
            <a:off x="4245769" y="2108200"/>
            <a:ext cx="3760788" cy="3760788"/>
          </a:xfrm>
        </p:spPr>
      </p:pic>
    </p:spTree>
    <p:extLst>
      <p:ext uri="{BB962C8B-B14F-4D97-AF65-F5344CB8AC3E}">
        <p14:creationId xmlns:p14="http://schemas.microsoft.com/office/powerpoint/2010/main" val="4994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8">
            <a:extLst>
              <a:ext uri="{FF2B5EF4-FFF2-40B4-BE49-F238E27FC236}">
                <a16:creationId xmlns:a16="http://schemas.microsoft.com/office/drawing/2014/main" id="{E622691F-6D43-6DFF-E2B8-059569A7BC6A}"/>
              </a:ex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224" b="31224"/>
          <a:stretch/>
        </p:blipFill>
        <p:spPr>
          <a:xfrm>
            <a:off x="15" y="9"/>
            <a:ext cx="12191985" cy="4578333"/>
          </a:xfrm>
          <a:noFill/>
        </p:spPr>
      </p:pic>
      <p:sp>
        <p:nvSpPr>
          <p:cNvPr id="11" name="Title 2">
            <a:extLst>
              <a:ext uri="{FF2B5EF4-FFF2-40B4-BE49-F238E27FC236}">
                <a16:creationId xmlns:a16="http://schemas.microsoft.com/office/drawing/2014/main" id="{A7F5ACBE-F812-D98C-E638-670E9CECA258}"/>
              </a:ext>
            </a:extLst>
          </p:cNvPr>
          <p:cNvSpPr>
            <a:spLocks noGrp="1"/>
          </p:cNvSpPr>
          <p:nvPr>
            <p:ph type="title"/>
          </p:nvPr>
        </p:nvSpPr>
        <p:spPr>
          <a:xfrm>
            <a:off x="1097279" y="4799362"/>
            <a:ext cx="10113645" cy="743682"/>
          </a:xfrm>
        </p:spPr>
        <p:txBody>
          <a:bodyPr/>
          <a:lstStyle/>
          <a:p>
            <a:r>
              <a:rPr lang="da-DK" noProof="0" dirty="0"/>
              <a:t>Modeller</a:t>
            </a:r>
          </a:p>
        </p:txBody>
      </p:sp>
      <p:sp>
        <p:nvSpPr>
          <p:cNvPr id="13" name="Text Placeholder 3">
            <a:extLst>
              <a:ext uri="{FF2B5EF4-FFF2-40B4-BE49-F238E27FC236}">
                <a16:creationId xmlns:a16="http://schemas.microsoft.com/office/drawing/2014/main" id="{CBDF3840-8803-B16B-83FF-29DE3A603541}"/>
              </a:ext>
            </a:extLst>
          </p:cNvPr>
          <p:cNvSpPr>
            <a:spLocks noGrp="1"/>
          </p:cNvSpPr>
          <p:nvPr>
            <p:ph type="body" sz="half" idx="2"/>
          </p:nvPr>
        </p:nvSpPr>
        <p:spPr>
          <a:xfrm>
            <a:off x="1097279" y="5715000"/>
            <a:ext cx="10113264" cy="609600"/>
          </a:xfrm>
        </p:spPr>
        <p:txBody>
          <a:bodyPr/>
          <a:lstStyle/>
          <a:p>
            <a:r>
              <a:rPr lang="da-DK" noProof="0" dirty="0"/>
              <a:t>Forskellige modeller fungerer som huskelister</a:t>
            </a:r>
            <a:endParaRPr lang="en-US" dirty="0"/>
          </a:p>
        </p:txBody>
      </p:sp>
    </p:spTree>
    <p:extLst>
      <p:ext uri="{BB962C8B-B14F-4D97-AF65-F5344CB8AC3E}">
        <p14:creationId xmlns:p14="http://schemas.microsoft.com/office/powerpoint/2010/main" val="155181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79AEE-C897-2784-267A-0817E0AFF269}"/>
              </a:ext>
            </a:extLst>
          </p:cNvPr>
          <p:cNvSpPr>
            <a:spLocks noGrp="1"/>
          </p:cNvSpPr>
          <p:nvPr>
            <p:ph type="title"/>
          </p:nvPr>
        </p:nvSpPr>
        <p:spPr/>
        <p:txBody>
          <a:bodyPr/>
          <a:lstStyle/>
          <a:p>
            <a:r>
              <a:rPr lang="da-DK" dirty="0"/>
              <a:t>Fokus modellen - kommunikation</a:t>
            </a:r>
          </a:p>
        </p:txBody>
      </p:sp>
      <p:sp>
        <p:nvSpPr>
          <p:cNvPr id="7" name="Ramme 6">
            <a:extLst>
              <a:ext uri="{FF2B5EF4-FFF2-40B4-BE49-F238E27FC236}">
                <a16:creationId xmlns:a16="http://schemas.microsoft.com/office/drawing/2014/main" id="{15B36856-F245-49C3-A0F8-ADEDE685AB3B}"/>
              </a:ext>
            </a:extLst>
          </p:cNvPr>
          <p:cNvSpPr/>
          <p:nvPr/>
        </p:nvSpPr>
        <p:spPr>
          <a:xfrm>
            <a:off x="1248697" y="2251587"/>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F</a:t>
            </a:r>
          </a:p>
        </p:txBody>
      </p:sp>
      <p:sp>
        <p:nvSpPr>
          <p:cNvPr id="13" name="Ramme 12">
            <a:extLst>
              <a:ext uri="{FF2B5EF4-FFF2-40B4-BE49-F238E27FC236}">
                <a16:creationId xmlns:a16="http://schemas.microsoft.com/office/drawing/2014/main" id="{5713B3CD-EB62-A8F3-D8F5-5C5510ECC4F1}"/>
              </a:ext>
            </a:extLst>
          </p:cNvPr>
          <p:cNvSpPr/>
          <p:nvPr/>
        </p:nvSpPr>
        <p:spPr>
          <a:xfrm>
            <a:off x="1248697" y="2979870"/>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O</a:t>
            </a:r>
          </a:p>
        </p:txBody>
      </p:sp>
      <p:sp>
        <p:nvSpPr>
          <p:cNvPr id="14" name="Ramme 13">
            <a:extLst>
              <a:ext uri="{FF2B5EF4-FFF2-40B4-BE49-F238E27FC236}">
                <a16:creationId xmlns:a16="http://schemas.microsoft.com/office/drawing/2014/main" id="{5E28E06D-1352-CE43-E4BD-FF8A4B85E8D2}"/>
              </a:ext>
            </a:extLst>
          </p:cNvPr>
          <p:cNvSpPr/>
          <p:nvPr/>
        </p:nvSpPr>
        <p:spPr>
          <a:xfrm>
            <a:off x="1239848" y="3677266"/>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a:t>
            </a:r>
          </a:p>
        </p:txBody>
      </p:sp>
      <p:sp>
        <p:nvSpPr>
          <p:cNvPr id="15" name="Ramme 14">
            <a:extLst>
              <a:ext uri="{FF2B5EF4-FFF2-40B4-BE49-F238E27FC236}">
                <a16:creationId xmlns:a16="http://schemas.microsoft.com/office/drawing/2014/main" id="{494015B6-B955-C3C0-D5A5-D15052A0A720}"/>
              </a:ext>
            </a:extLst>
          </p:cNvPr>
          <p:cNvSpPr/>
          <p:nvPr/>
        </p:nvSpPr>
        <p:spPr>
          <a:xfrm>
            <a:off x="1239848" y="4405549"/>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a:t>
            </a:r>
          </a:p>
        </p:txBody>
      </p:sp>
      <p:sp>
        <p:nvSpPr>
          <p:cNvPr id="16" name="Ramme 15">
            <a:extLst>
              <a:ext uri="{FF2B5EF4-FFF2-40B4-BE49-F238E27FC236}">
                <a16:creationId xmlns:a16="http://schemas.microsoft.com/office/drawing/2014/main" id="{A88EA218-625D-025E-02D9-376967E4A0F4}"/>
              </a:ext>
            </a:extLst>
          </p:cNvPr>
          <p:cNvSpPr/>
          <p:nvPr/>
        </p:nvSpPr>
        <p:spPr>
          <a:xfrm>
            <a:off x="1239848" y="5133832"/>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a:t>
            </a:r>
          </a:p>
        </p:txBody>
      </p:sp>
      <p:sp>
        <p:nvSpPr>
          <p:cNvPr id="17" name="Tekstfelt 16">
            <a:extLst>
              <a:ext uri="{FF2B5EF4-FFF2-40B4-BE49-F238E27FC236}">
                <a16:creationId xmlns:a16="http://schemas.microsoft.com/office/drawing/2014/main" id="{D1EB0F74-92F9-905E-5FC7-9721DBA88B72}"/>
              </a:ext>
            </a:extLst>
          </p:cNvPr>
          <p:cNvSpPr txBox="1"/>
          <p:nvPr/>
        </p:nvSpPr>
        <p:spPr>
          <a:xfrm>
            <a:off x="2045109" y="2251587"/>
            <a:ext cx="2890683" cy="523220"/>
          </a:xfrm>
          <a:prstGeom prst="rect">
            <a:avLst/>
          </a:prstGeom>
          <a:noFill/>
        </p:spPr>
        <p:txBody>
          <a:bodyPr wrap="square" rtlCol="0">
            <a:spAutoFit/>
          </a:bodyPr>
          <a:lstStyle/>
          <a:p>
            <a:r>
              <a:rPr lang="da-DK" sz="2800" dirty="0"/>
              <a:t>Formål</a:t>
            </a:r>
          </a:p>
        </p:txBody>
      </p:sp>
      <p:sp>
        <p:nvSpPr>
          <p:cNvPr id="18" name="Tekstfelt 17">
            <a:extLst>
              <a:ext uri="{FF2B5EF4-FFF2-40B4-BE49-F238E27FC236}">
                <a16:creationId xmlns:a16="http://schemas.microsoft.com/office/drawing/2014/main" id="{592EC177-79BF-1056-44BC-98301097A686}"/>
              </a:ext>
            </a:extLst>
          </p:cNvPr>
          <p:cNvSpPr txBox="1"/>
          <p:nvPr/>
        </p:nvSpPr>
        <p:spPr>
          <a:xfrm>
            <a:off x="2054941" y="2979870"/>
            <a:ext cx="2880852" cy="523220"/>
          </a:xfrm>
          <a:prstGeom prst="rect">
            <a:avLst/>
          </a:prstGeom>
          <a:noFill/>
        </p:spPr>
        <p:txBody>
          <a:bodyPr wrap="square" rtlCol="0">
            <a:spAutoFit/>
          </a:bodyPr>
          <a:lstStyle/>
          <a:p>
            <a:r>
              <a:rPr lang="da-DK" sz="2800" dirty="0"/>
              <a:t>Omstændigheder</a:t>
            </a:r>
            <a:endParaRPr lang="da-DK" dirty="0"/>
          </a:p>
        </p:txBody>
      </p:sp>
      <p:sp>
        <p:nvSpPr>
          <p:cNvPr id="19" name="Tekstfelt 18">
            <a:extLst>
              <a:ext uri="{FF2B5EF4-FFF2-40B4-BE49-F238E27FC236}">
                <a16:creationId xmlns:a16="http://schemas.microsoft.com/office/drawing/2014/main" id="{48776056-4E4E-60EF-42B7-E4813765D193}"/>
              </a:ext>
            </a:extLst>
          </p:cNvPr>
          <p:cNvSpPr txBox="1"/>
          <p:nvPr/>
        </p:nvSpPr>
        <p:spPr>
          <a:xfrm>
            <a:off x="2045110" y="3677266"/>
            <a:ext cx="2890682" cy="523220"/>
          </a:xfrm>
          <a:prstGeom prst="rect">
            <a:avLst/>
          </a:prstGeom>
          <a:noFill/>
        </p:spPr>
        <p:txBody>
          <a:bodyPr wrap="square" rtlCol="0">
            <a:spAutoFit/>
          </a:bodyPr>
          <a:lstStyle/>
          <a:p>
            <a:r>
              <a:rPr lang="da-DK" sz="2800" dirty="0"/>
              <a:t>Kilder</a:t>
            </a:r>
          </a:p>
        </p:txBody>
      </p:sp>
      <p:sp>
        <p:nvSpPr>
          <p:cNvPr id="20" name="Tekstfelt 19">
            <a:extLst>
              <a:ext uri="{FF2B5EF4-FFF2-40B4-BE49-F238E27FC236}">
                <a16:creationId xmlns:a16="http://schemas.microsoft.com/office/drawing/2014/main" id="{E6FF1E08-0212-03B0-7E71-56E8D8B0813D}"/>
              </a:ext>
            </a:extLst>
          </p:cNvPr>
          <p:cNvSpPr txBox="1"/>
          <p:nvPr/>
        </p:nvSpPr>
        <p:spPr>
          <a:xfrm>
            <a:off x="2045110" y="4405549"/>
            <a:ext cx="2890682" cy="523220"/>
          </a:xfrm>
          <a:prstGeom prst="rect">
            <a:avLst/>
          </a:prstGeom>
          <a:noFill/>
        </p:spPr>
        <p:txBody>
          <a:bodyPr wrap="square" rtlCol="0">
            <a:spAutoFit/>
          </a:bodyPr>
          <a:lstStyle/>
          <a:p>
            <a:r>
              <a:rPr lang="da-DK" sz="2800" dirty="0"/>
              <a:t>Udformning</a:t>
            </a:r>
          </a:p>
        </p:txBody>
      </p:sp>
      <p:sp>
        <p:nvSpPr>
          <p:cNvPr id="21" name="Tekstfelt 20">
            <a:extLst>
              <a:ext uri="{FF2B5EF4-FFF2-40B4-BE49-F238E27FC236}">
                <a16:creationId xmlns:a16="http://schemas.microsoft.com/office/drawing/2014/main" id="{09800DA4-E5BD-7D04-8F6B-AD64FA1598C6}"/>
              </a:ext>
            </a:extLst>
          </p:cNvPr>
          <p:cNvSpPr txBox="1"/>
          <p:nvPr/>
        </p:nvSpPr>
        <p:spPr>
          <a:xfrm>
            <a:off x="2045110" y="5133832"/>
            <a:ext cx="2890682" cy="523220"/>
          </a:xfrm>
          <a:prstGeom prst="rect">
            <a:avLst/>
          </a:prstGeom>
          <a:noFill/>
        </p:spPr>
        <p:txBody>
          <a:bodyPr wrap="square" rtlCol="0">
            <a:spAutoFit/>
          </a:bodyPr>
          <a:lstStyle/>
          <a:p>
            <a:r>
              <a:rPr lang="da-DK" sz="2800" dirty="0"/>
              <a:t>Stil</a:t>
            </a:r>
          </a:p>
        </p:txBody>
      </p:sp>
    </p:spTree>
    <p:extLst>
      <p:ext uri="{BB962C8B-B14F-4D97-AF65-F5344CB8AC3E}">
        <p14:creationId xmlns:p14="http://schemas.microsoft.com/office/powerpoint/2010/main" val="234382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9CE19-B5BD-7EDD-A628-0D61ADFD98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B05C4A-D584-291E-5B9C-7B2E9AE4363E}"/>
              </a:ext>
            </a:extLst>
          </p:cNvPr>
          <p:cNvSpPr>
            <a:spLocks noGrp="1"/>
          </p:cNvSpPr>
          <p:nvPr>
            <p:ph type="title"/>
          </p:nvPr>
        </p:nvSpPr>
        <p:spPr/>
        <p:txBody>
          <a:bodyPr/>
          <a:lstStyle/>
          <a:p>
            <a:r>
              <a:rPr lang="da-DK" dirty="0"/>
              <a:t>Fokus modellen</a:t>
            </a:r>
          </a:p>
        </p:txBody>
      </p:sp>
      <p:sp>
        <p:nvSpPr>
          <p:cNvPr id="7" name="Ramme 6">
            <a:extLst>
              <a:ext uri="{FF2B5EF4-FFF2-40B4-BE49-F238E27FC236}">
                <a16:creationId xmlns:a16="http://schemas.microsoft.com/office/drawing/2014/main" id="{29025657-70B2-2EE1-553D-2E9F0E082E29}"/>
              </a:ext>
            </a:extLst>
          </p:cNvPr>
          <p:cNvSpPr/>
          <p:nvPr/>
        </p:nvSpPr>
        <p:spPr>
          <a:xfrm>
            <a:off x="1248697" y="2251587"/>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F</a:t>
            </a:r>
          </a:p>
        </p:txBody>
      </p:sp>
      <p:sp>
        <p:nvSpPr>
          <p:cNvPr id="13" name="Ramme 12">
            <a:extLst>
              <a:ext uri="{FF2B5EF4-FFF2-40B4-BE49-F238E27FC236}">
                <a16:creationId xmlns:a16="http://schemas.microsoft.com/office/drawing/2014/main" id="{8821AF0C-7D7A-AF57-D58E-8CC2CC1D2445}"/>
              </a:ext>
            </a:extLst>
          </p:cNvPr>
          <p:cNvSpPr/>
          <p:nvPr/>
        </p:nvSpPr>
        <p:spPr>
          <a:xfrm>
            <a:off x="1248697" y="2979870"/>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O</a:t>
            </a:r>
          </a:p>
        </p:txBody>
      </p:sp>
      <p:sp>
        <p:nvSpPr>
          <p:cNvPr id="14" name="Ramme 13">
            <a:extLst>
              <a:ext uri="{FF2B5EF4-FFF2-40B4-BE49-F238E27FC236}">
                <a16:creationId xmlns:a16="http://schemas.microsoft.com/office/drawing/2014/main" id="{1BECED9E-C313-4D45-031F-F23C351BF50D}"/>
              </a:ext>
            </a:extLst>
          </p:cNvPr>
          <p:cNvSpPr/>
          <p:nvPr/>
        </p:nvSpPr>
        <p:spPr>
          <a:xfrm>
            <a:off x="1239848" y="3677266"/>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a:t>
            </a:r>
          </a:p>
        </p:txBody>
      </p:sp>
      <p:sp>
        <p:nvSpPr>
          <p:cNvPr id="15" name="Ramme 14">
            <a:extLst>
              <a:ext uri="{FF2B5EF4-FFF2-40B4-BE49-F238E27FC236}">
                <a16:creationId xmlns:a16="http://schemas.microsoft.com/office/drawing/2014/main" id="{78188151-5E00-4765-29F4-4AA9D81EF764}"/>
              </a:ext>
            </a:extLst>
          </p:cNvPr>
          <p:cNvSpPr/>
          <p:nvPr/>
        </p:nvSpPr>
        <p:spPr>
          <a:xfrm>
            <a:off x="1239848" y="4405549"/>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a:t>
            </a:r>
          </a:p>
        </p:txBody>
      </p:sp>
      <p:sp>
        <p:nvSpPr>
          <p:cNvPr id="16" name="Ramme 15">
            <a:extLst>
              <a:ext uri="{FF2B5EF4-FFF2-40B4-BE49-F238E27FC236}">
                <a16:creationId xmlns:a16="http://schemas.microsoft.com/office/drawing/2014/main" id="{C2ACFEAA-6FFE-C903-CFA2-DCAC8C5435F5}"/>
              </a:ext>
            </a:extLst>
          </p:cNvPr>
          <p:cNvSpPr/>
          <p:nvPr/>
        </p:nvSpPr>
        <p:spPr>
          <a:xfrm>
            <a:off x="1239848" y="5133832"/>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a:t>
            </a:r>
          </a:p>
        </p:txBody>
      </p:sp>
      <p:sp>
        <p:nvSpPr>
          <p:cNvPr id="17" name="Tekstfelt 16">
            <a:extLst>
              <a:ext uri="{FF2B5EF4-FFF2-40B4-BE49-F238E27FC236}">
                <a16:creationId xmlns:a16="http://schemas.microsoft.com/office/drawing/2014/main" id="{A717B2DE-4E8B-8EC7-34EA-A370BD02BEBE}"/>
              </a:ext>
            </a:extLst>
          </p:cNvPr>
          <p:cNvSpPr txBox="1"/>
          <p:nvPr/>
        </p:nvSpPr>
        <p:spPr>
          <a:xfrm>
            <a:off x="2045109" y="2251587"/>
            <a:ext cx="2890683" cy="523220"/>
          </a:xfrm>
          <a:prstGeom prst="rect">
            <a:avLst/>
          </a:prstGeom>
          <a:noFill/>
        </p:spPr>
        <p:txBody>
          <a:bodyPr wrap="square" rtlCol="0">
            <a:spAutoFit/>
          </a:bodyPr>
          <a:lstStyle/>
          <a:p>
            <a:r>
              <a:rPr lang="da-DK" sz="2800" dirty="0"/>
              <a:t>Formål</a:t>
            </a:r>
          </a:p>
        </p:txBody>
      </p:sp>
      <p:sp>
        <p:nvSpPr>
          <p:cNvPr id="18" name="Tekstfelt 17">
            <a:extLst>
              <a:ext uri="{FF2B5EF4-FFF2-40B4-BE49-F238E27FC236}">
                <a16:creationId xmlns:a16="http://schemas.microsoft.com/office/drawing/2014/main" id="{6AF37E72-FFA2-88CD-75A2-60C323EAC895}"/>
              </a:ext>
            </a:extLst>
          </p:cNvPr>
          <p:cNvSpPr txBox="1"/>
          <p:nvPr/>
        </p:nvSpPr>
        <p:spPr>
          <a:xfrm>
            <a:off x="2054941" y="2979870"/>
            <a:ext cx="2880852" cy="523220"/>
          </a:xfrm>
          <a:prstGeom prst="rect">
            <a:avLst/>
          </a:prstGeom>
          <a:noFill/>
        </p:spPr>
        <p:txBody>
          <a:bodyPr wrap="square" rtlCol="0">
            <a:spAutoFit/>
          </a:bodyPr>
          <a:lstStyle/>
          <a:p>
            <a:r>
              <a:rPr lang="da-DK" sz="2800" dirty="0">
                <a:solidFill>
                  <a:schemeClr val="bg1">
                    <a:lumMod val="85000"/>
                  </a:schemeClr>
                </a:solidFill>
              </a:rPr>
              <a:t>Omstændigheder</a:t>
            </a:r>
            <a:endParaRPr lang="da-DK" dirty="0">
              <a:solidFill>
                <a:schemeClr val="bg1">
                  <a:lumMod val="85000"/>
                </a:schemeClr>
              </a:solidFill>
            </a:endParaRPr>
          </a:p>
        </p:txBody>
      </p:sp>
      <p:sp>
        <p:nvSpPr>
          <p:cNvPr id="19" name="Tekstfelt 18">
            <a:extLst>
              <a:ext uri="{FF2B5EF4-FFF2-40B4-BE49-F238E27FC236}">
                <a16:creationId xmlns:a16="http://schemas.microsoft.com/office/drawing/2014/main" id="{F8959C44-D10B-8734-4672-EC81DCE467E9}"/>
              </a:ext>
            </a:extLst>
          </p:cNvPr>
          <p:cNvSpPr txBox="1"/>
          <p:nvPr/>
        </p:nvSpPr>
        <p:spPr>
          <a:xfrm>
            <a:off x="2045110" y="3677266"/>
            <a:ext cx="2890682" cy="523220"/>
          </a:xfrm>
          <a:prstGeom prst="rect">
            <a:avLst/>
          </a:prstGeom>
          <a:noFill/>
        </p:spPr>
        <p:txBody>
          <a:bodyPr wrap="square" rtlCol="0">
            <a:spAutoFit/>
          </a:bodyPr>
          <a:lstStyle/>
          <a:p>
            <a:r>
              <a:rPr lang="da-DK" sz="2800" dirty="0">
                <a:solidFill>
                  <a:schemeClr val="bg1">
                    <a:lumMod val="85000"/>
                  </a:schemeClr>
                </a:solidFill>
              </a:rPr>
              <a:t>Kilder</a:t>
            </a:r>
          </a:p>
        </p:txBody>
      </p:sp>
      <p:sp>
        <p:nvSpPr>
          <p:cNvPr id="20" name="Tekstfelt 19">
            <a:extLst>
              <a:ext uri="{FF2B5EF4-FFF2-40B4-BE49-F238E27FC236}">
                <a16:creationId xmlns:a16="http://schemas.microsoft.com/office/drawing/2014/main" id="{B85C422C-D29E-CDE5-E393-6CD0DEDA5608}"/>
              </a:ext>
            </a:extLst>
          </p:cNvPr>
          <p:cNvSpPr txBox="1"/>
          <p:nvPr/>
        </p:nvSpPr>
        <p:spPr>
          <a:xfrm>
            <a:off x="2045110" y="4405549"/>
            <a:ext cx="2890682" cy="523220"/>
          </a:xfrm>
          <a:prstGeom prst="rect">
            <a:avLst/>
          </a:prstGeom>
          <a:noFill/>
        </p:spPr>
        <p:txBody>
          <a:bodyPr wrap="square" rtlCol="0">
            <a:spAutoFit/>
          </a:bodyPr>
          <a:lstStyle/>
          <a:p>
            <a:r>
              <a:rPr lang="da-DK" sz="2800" dirty="0">
                <a:solidFill>
                  <a:schemeClr val="bg1">
                    <a:lumMod val="85000"/>
                  </a:schemeClr>
                </a:solidFill>
              </a:rPr>
              <a:t>Udformning</a:t>
            </a:r>
          </a:p>
        </p:txBody>
      </p:sp>
      <p:sp>
        <p:nvSpPr>
          <p:cNvPr id="21" name="Tekstfelt 20">
            <a:extLst>
              <a:ext uri="{FF2B5EF4-FFF2-40B4-BE49-F238E27FC236}">
                <a16:creationId xmlns:a16="http://schemas.microsoft.com/office/drawing/2014/main" id="{E6986355-DDE9-53DA-143F-D27E6D090BD9}"/>
              </a:ext>
            </a:extLst>
          </p:cNvPr>
          <p:cNvSpPr txBox="1"/>
          <p:nvPr/>
        </p:nvSpPr>
        <p:spPr>
          <a:xfrm>
            <a:off x="2045110" y="5133832"/>
            <a:ext cx="2890682" cy="523220"/>
          </a:xfrm>
          <a:prstGeom prst="rect">
            <a:avLst/>
          </a:prstGeom>
          <a:noFill/>
        </p:spPr>
        <p:txBody>
          <a:bodyPr wrap="square" rtlCol="0">
            <a:spAutoFit/>
          </a:bodyPr>
          <a:lstStyle/>
          <a:p>
            <a:r>
              <a:rPr lang="da-DK" sz="2800" dirty="0">
                <a:solidFill>
                  <a:schemeClr val="bg1">
                    <a:lumMod val="85000"/>
                  </a:schemeClr>
                </a:solidFill>
              </a:rPr>
              <a:t>Stil</a:t>
            </a:r>
          </a:p>
        </p:txBody>
      </p:sp>
      <p:sp>
        <p:nvSpPr>
          <p:cNvPr id="3" name="Tekstfelt 2">
            <a:extLst>
              <a:ext uri="{FF2B5EF4-FFF2-40B4-BE49-F238E27FC236}">
                <a16:creationId xmlns:a16="http://schemas.microsoft.com/office/drawing/2014/main" id="{C26FA194-AD81-9D36-8724-567E4F2BDCBD}"/>
              </a:ext>
            </a:extLst>
          </p:cNvPr>
          <p:cNvSpPr txBox="1"/>
          <p:nvPr/>
        </p:nvSpPr>
        <p:spPr>
          <a:xfrm>
            <a:off x="5309419" y="2251587"/>
            <a:ext cx="6105833" cy="954107"/>
          </a:xfrm>
          <a:prstGeom prst="rect">
            <a:avLst/>
          </a:prstGeom>
          <a:noFill/>
        </p:spPr>
        <p:txBody>
          <a:bodyPr wrap="square" rtlCol="0">
            <a:spAutoFit/>
          </a:bodyPr>
          <a:lstStyle/>
          <a:p>
            <a:r>
              <a:rPr lang="da-DK" sz="2800" dirty="0"/>
              <a:t>Beskriv præcist hvad modellen skal levere. Jo mere konkret, jo bedre.</a:t>
            </a:r>
          </a:p>
        </p:txBody>
      </p:sp>
    </p:spTree>
    <p:extLst>
      <p:ext uri="{BB962C8B-B14F-4D97-AF65-F5344CB8AC3E}">
        <p14:creationId xmlns:p14="http://schemas.microsoft.com/office/powerpoint/2010/main" val="184669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5B78F-5BC5-1051-06E1-8DF53EBDED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929D8E-BE84-4C50-B9D8-20D7425B9CB4}"/>
              </a:ext>
            </a:extLst>
          </p:cNvPr>
          <p:cNvSpPr>
            <a:spLocks noGrp="1"/>
          </p:cNvSpPr>
          <p:nvPr>
            <p:ph type="title"/>
          </p:nvPr>
        </p:nvSpPr>
        <p:spPr/>
        <p:txBody>
          <a:bodyPr/>
          <a:lstStyle/>
          <a:p>
            <a:r>
              <a:rPr lang="da-DK" dirty="0"/>
              <a:t>Fokus modellen</a:t>
            </a:r>
          </a:p>
        </p:txBody>
      </p:sp>
      <p:sp>
        <p:nvSpPr>
          <p:cNvPr id="7" name="Ramme 6">
            <a:extLst>
              <a:ext uri="{FF2B5EF4-FFF2-40B4-BE49-F238E27FC236}">
                <a16:creationId xmlns:a16="http://schemas.microsoft.com/office/drawing/2014/main" id="{665D101C-A3B3-29D6-FD72-DC059CEDC9E5}"/>
              </a:ext>
            </a:extLst>
          </p:cNvPr>
          <p:cNvSpPr/>
          <p:nvPr/>
        </p:nvSpPr>
        <p:spPr>
          <a:xfrm>
            <a:off x="1248697" y="2251587"/>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F</a:t>
            </a:r>
          </a:p>
        </p:txBody>
      </p:sp>
      <p:sp>
        <p:nvSpPr>
          <p:cNvPr id="13" name="Ramme 12">
            <a:extLst>
              <a:ext uri="{FF2B5EF4-FFF2-40B4-BE49-F238E27FC236}">
                <a16:creationId xmlns:a16="http://schemas.microsoft.com/office/drawing/2014/main" id="{1498820D-51C9-1AE5-29D0-88D6BBC2C247}"/>
              </a:ext>
            </a:extLst>
          </p:cNvPr>
          <p:cNvSpPr/>
          <p:nvPr/>
        </p:nvSpPr>
        <p:spPr>
          <a:xfrm>
            <a:off x="1248697" y="2979870"/>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O</a:t>
            </a:r>
          </a:p>
        </p:txBody>
      </p:sp>
      <p:sp>
        <p:nvSpPr>
          <p:cNvPr id="14" name="Ramme 13">
            <a:extLst>
              <a:ext uri="{FF2B5EF4-FFF2-40B4-BE49-F238E27FC236}">
                <a16:creationId xmlns:a16="http://schemas.microsoft.com/office/drawing/2014/main" id="{2A9CB6AD-A0F3-67EE-763D-B9C817B56EAC}"/>
              </a:ext>
            </a:extLst>
          </p:cNvPr>
          <p:cNvSpPr/>
          <p:nvPr/>
        </p:nvSpPr>
        <p:spPr>
          <a:xfrm>
            <a:off x="1239848" y="3677266"/>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a:t>
            </a:r>
          </a:p>
        </p:txBody>
      </p:sp>
      <p:sp>
        <p:nvSpPr>
          <p:cNvPr id="15" name="Ramme 14">
            <a:extLst>
              <a:ext uri="{FF2B5EF4-FFF2-40B4-BE49-F238E27FC236}">
                <a16:creationId xmlns:a16="http://schemas.microsoft.com/office/drawing/2014/main" id="{B444B55C-9C59-F0EE-98A9-764DB1881EEE}"/>
              </a:ext>
            </a:extLst>
          </p:cNvPr>
          <p:cNvSpPr/>
          <p:nvPr/>
        </p:nvSpPr>
        <p:spPr>
          <a:xfrm>
            <a:off x="1239848" y="4405549"/>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a:t>
            </a:r>
          </a:p>
        </p:txBody>
      </p:sp>
      <p:sp>
        <p:nvSpPr>
          <p:cNvPr id="16" name="Ramme 15">
            <a:extLst>
              <a:ext uri="{FF2B5EF4-FFF2-40B4-BE49-F238E27FC236}">
                <a16:creationId xmlns:a16="http://schemas.microsoft.com/office/drawing/2014/main" id="{9E95FD1A-9294-23AC-B49B-3634083DC42D}"/>
              </a:ext>
            </a:extLst>
          </p:cNvPr>
          <p:cNvSpPr/>
          <p:nvPr/>
        </p:nvSpPr>
        <p:spPr>
          <a:xfrm>
            <a:off x="1239848" y="5133832"/>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a:t>
            </a:r>
          </a:p>
        </p:txBody>
      </p:sp>
      <p:sp>
        <p:nvSpPr>
          <p:cNvPr id="17" name="Tekstfelt 16">
            <a:extLst>
              <a:ext uri="{FF2B5EF4-FFF2-40B4-BE49-F238E27FC236}">
                <a16:creationId xmlns:a16="http://schemas.microsoft.com/office/drawing/2014/main" id="{FE3ABD49-E53C-03AF-0830-62E04A2A909A}"/>
              </a:ext>
            </a:extLst>
          </p:cNvPr>
          <p:cNvSpPr txBox="1"/>
          <p:nvPr/>
        </p:nvSpPr>
        <p:spPr>
          <a:xfrm>
            <a:off x="2045109" y="2251587"/>
            <a:ext cx="2890683" cy="523220"/>
          </a:xfrm>
          <a:prstGeom prst="rect">
            <a:avLst/>
          </a:prstGeom>
          <a:noFill/>
        </p:spPr>
        <p:txBody>
          <a:bodyPr wrap="square" rtlCol="0">
            <a:spAutoFit/>
          </a:bodyPr>
          <a:lstStyle/>
          <a:p>
            <a:r>
              <a:rPr lang="da-DK" sz="2800" dirty="0">
                <a:solidFill>
                  <a:schemeClr val="bg1">
                    <a:lumMod val="85000"/>
                  </a:schemeClr>
                </a:solidFill>
              </a:rPr>
              <a:t>Formål</a:t>
            </a:r>
          </a:p>
        </p:txBody>
      </p:sp>
      <p:sp>
        <p:nvSpPr>
          <p:cNvPr id="18" name="Tekstfelt 17">
            <a:extLst>
              <a:ext uri="{FF2B5EF4-FFF2-40B4-BE49-F238E27FC236}">
                <a16:creationId xmlns:a16="http://schemas.microsoft.com/office/drawing/2014/main" id="{83966615-CF43-E6F6-C495-7CF8B805E24B}"/>
              </a:ext>
            </a:extLst>
          </p:cNvPr>
          <p:cNvSpPr txBox="1"/>
          <p:nvPr/>
        </p:nvSpPr>
        <p:spPr>
          <a:xfrm>
            <a:off x="2054941" y="2979870"/>
            <a:ext cx="2880852" cy="523220"/>
          </a:xfrm>
          <a:prstGeom prst="rect">
            <a:avLst/>
          </a:prstGeom>
          <a:noFill/>
        </p:spPr>
        <p:txBody>
          <a:bodyPr wrap="square" rtlCol="0">
            <a:spAutoFit/>
          </a:bodyPr>
          <a:lstStyle/>
          <a:p>
            <a:r>
              <a:rPr lang="da-DK" sz="2800" dirty="0"/>
              <a:t>Omstændigheder</a:t>
            </a:r>
            <a:endParaRPr lang="da-DK" dirty="0"/>
          </a:p>
        </p:txBody>
      </p:sp>
      <p:sp>
        <p:nvSpPr>
          <p:cNvPr id="19" name="Tekstfelt 18">
            <a:extLst>
              <a:ext uri="{FF2B5EF4-FFF2-40B4-BE49-F238E27FC236}">
                <a16:creationId xmlns:a16="http://schemas.microsoft.com/office/drawing/2014/main" id="{0D36E8B0-28B1-2E2B-B8E9-A14BB0E676D9}"/>
              </a:ext>
            </a:extLst>
          </p:cNvPr>
          <p:cNvSpPr txBox="1"/>
          <p:nvPr/>
        </p:nvSpPr>
        <p:spPr>
          <a:xfrm>
            <a:off x="2045110" y="3677266"/>
            <a:ext cx="2890682" cy="523220"/>
          </a:xfrm>
          <a:prstGeom prst="rect">
            <a:avLst/>
          </a:prstGeom>
          <a:noFill/>
        </p:spPr>
        <p:txBody>
          <a:bodyPr wrap="square" rtlCol="0">
            <a:spAutoFit/>
          </a:bodyPr>
          <a:lstStyle/>
          <a:p>
            <a:r>
              <a:rPr lang="da-DK" sz="2800" dirty="0">
                <a:solidFill>
                  <a:schemeClr val="bg1">
                    <a:lumMod val="85000"/>
                  </a:schemeClr>
                </a:solidFill>
              </a:rPr>
              <a:t>Kilder</a:t>
            </a:r>
          </a:p>
        </p:txBody>
      </p:sp>
      <p:sp>
        <p:nvSpPr>
          <p:cNvPr id="20" name="Tekstfelt 19">
            <a:extLst>
              <a:ext uri="{FF2B5EF4-FFF2-40B4-BE49-F238E27FC236}">
                <a16:creationId xmlns:a16="http://schemas.microsoft.com/office/drawing/2014/main" id="{7582FC4E-6275-BE87-528D-22FEB5D453D0}"/>
              </a:ext>
            </a:extLst>
          </p:cNvPr>
          <p:cNvSpPr txBox="1"/>
          <p:nvPr/>
        </p:nvSpPr>
        <p:spPr>
          <a:xfrm>
            <a:off x="2045110" y="4405549"/>
            <a:ext cx="2890682" cy="523220"/>
          </a:xfrm>
          <a:prstGeom prst="rect">
            <a:avLst/>
          </a:prstGeom>
          <a:noFill/>
        </p:spPr>
        <p:txBody>
          <a:bodyPr wrap="square" rtlCol="0">
            <a:spAutoFit/>
          </a:bodyPr>
          <a:lstStyle/>
          <a:p>
            <a:r>
              <a:rPr lang="da-DK" sz="2800" dirty="0">
                <a:solidFill>
                  <a:schemeClr val="bg1">
                    <a:lumMod val="85000"/>
                  </a:schemeClr>
                </a:solidFill>
              </a:rPr>
              <a:t>Udformning</a:t>
            </a:r>
          </a:p>
        </p:txBody>
      </p:sp>
      <p:sp>
        <p:nvSpPr>
          <p:cNvPr id="21" name="Tekstfelt 20">
            <a:extLst>
              <a:ext uri="{FF2B5EF4-FFF2-40B4-BE49-F238E27FC236}">
                <a16:creationId xmlns:a16="http://schemas.microsoft.com/office/drawing/2014/main" id="{484305F8-7BED-12CB-ACF2-D967F565B543}"/>
              </a:ext>
            </a:extLst>
          </p:cNvPr>
          <p:cNvSpPr txBox="1"/>
          <p:nvPr/>
        </p:nvSpPr>
        <p:spPr>
          <a:xfrm>
            <a:off x="2045110" y="5133832"/>
            <a:ext cx="2890682" cy="523220"/>
          </a:xfrm>
          <a:prstGeom prst="rect">
            <a:avLst/>
          </a:prstGeom>
          <a:noFill/>
        </p:spPr>
        <p:txBody>
          <a:bodyPr wrap="square" rtlCol="0">
            <a:spAutoFit/>
          </a:bodyPr>
          <a:lstStyle/>
          <a:p>
            <a:r>
              <a:rPr lang="da-DK" sz="2800" dirty="0">
                <a:solidFill>
                  <a:schemeClr val="bg1">
                    <a:lumMod val="85000"/>
                  </a:schemeClr>
                </a:solidFill>
              </a:rPr>
              <a:t>Stil</a:t>
            </a:r>
          </a:p>
        </p:txBody>
      </p:sp>
      <p:sp>
        <p:nvSpPr>
          <p:cNvPr id="3" name="Tekstfelt 2">
            <a:extLst>
              <a:ext uri="{FF2B5EF4-FFF2-40B4-BE49-F238E27FC236}">
                <a16:creationId xmlns:a16="http://schemas.microsoft.com/office/drawing/2014/main" id="{8574393F-1EEE-F71F-C005-71179BEC7573}"/>
              </a:ext>
            </a:extLst>
          </p:cNvPr>
          <p:cNvSpPr txBox="1"/>
          <p:nvPr/>
        </p:nvSpPr>
        <p:spPr>
          <a:xfrm>
            <a:off x="5309419" y="2251587"/>
            <a:ext cx="6105833" cy="954107"/>
          </a:xfrm>
          <a:prstGeom prst="rect">
            <a:avLst/>
          </a:prstGeom>
          <a:noFill/>
        </p:spPr>
        <p:txBody>
          <a:bodyPr wrap="square" rtlCol="0">
            <a:spAutoFit/>
          </a:bodyPr>
          <a:lstStyle/>
          <a:p>
            <a:r>
              <a:rPr lang="da-DK" sz="2800" dirty="0"/>
              <a:t>Forklar hvor, hvordan og til hvem outputtet skal anvendes.</a:t>
            </a:r>
          </a:p>
        </p:txBody>
      </p:sp>
    </p:spTree>
    <p:extLst>
      <p:ext uri="{BB962C8B-B14F-4D97-AF65-F5344CB8AC3E}">
        <p14:creationId xmlns:p14="http://schemas.microsoft.com/office/powerpoint/2010/main" val="332076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826B0-FC5E-EC42-C15E-5C791335FC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2DE5B8-992D-A007-5C79-10CD6DA5E32D}"/>
              </a:ext>
            </a:extLst>
          </p:cNvPr>
          <p:cNvSpPr>
            <a:spLocks noGrp="1"/>
          </p:cNvSpPr>
          <p:nvPr>
            <p:ph type="title"/>
          </p:nvPr>
        </p:nvSpPr>
        <p:spPr/>
        <p:txBody>
          <a:bodyPr/>
          <a:lstStyle/>
          <a:p>
            <a:r>
              <a:rPr lang="da-DK" dirty="0"/>
              <a:t>Fokus modellen</a:t>
            </a:r>
          </a:p>
        </p:txBody>
      </p:sp>
      <p:sp>
        <p:nvSpPr>
          <p:cNvPr id="7" name="Ramme 6">
            <a:extLst>
              <a:ext uri="{FF2B5EF4-FFF2-40B4-BE49-F238E27FC236}">
                <a16:creationId xmlns:a16="http://schemas.microsoft.com/office/drawing/2014/main" id="{1153D75A-F39C-8C58-602E-A66506FF3498}"/>
              </a:ext>
            </a:extLst>
          </p:cNvPr>
          <p:cNvSpPr/>
          <p:nvPr/>
        </p:nvSpPr>
        <p:spPr>
          <a:xfrm>
            <a:off x="1248697" y="2251587"/>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F</a:t>
            </a:r>
          </a:p>
        </p:txBody>
      </p:sp>
      <p:sp>
        <p:nvSpPr>
          <p:cNvPr id="13" name="Ramme 12">
            <a:extLst>
              <a:ext uri="{FF2B5EF4-FFF2-40B4-BE49-F238E27FC236}">
                <a16:creationId xmlns:a16="http://schemas.microsoft.com/office/drawing/2014/main" id="{48EA7835-5AB9-5DA6-BE00-58A3E0B455FD}"/>
              </a:ext>
            </a:extLst>
          </p:cNvPr>
          <p:cNvSpPr/>
          <p:nvPr/>
        </p:nvSpPr>
        <p:spPr>
          <a:xfrm>
            <a:off x="1248697" y="2979870"/>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O</a:t>
            </a:r>
          </a:p>
        </p:txBody>
      </p:sp>
      <p:sp>
        <p:nvSpPr>
          <p:cNvPr id="14" name="Ramme 13">
            <a:extLst>
              <a:ext uri="{FF2B5EF4-FFF2-40B4-BE49-F238E27FC236}">
                <a16:creationId xmlns:a16="http://schemas.microsoft.com/office/drawing/2014/main" id="{D5FA27F3-8095-AF8F-69BE-32224F2A6B73}"/>
              </a:ext>
            </a:extLst>
          </p:cNvPr>
          <p:cNvSpPr/>
          <p:nvPr/>
        </p:nvSpPr>
        <p:spPr>
          <a:xfrm>
            <a:off x="1239848" y="3677266"/>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a:t>
            </a:r>
          </a:p>
        </p:txBody>
      </p:sp>
      <p:sp>
        <p:nvSpPr>
          <p:cNvPr id="15" name="Ramme 14">
            <a:extLst>
              <a:ext uri="{FF2B5EF4-FFF2-40B4-BE49-F238E27FC236}">
                <a16:creationId xmlns:a16="http://schemas.microsoft.com/office/drawing/2014/main" id="{ED6AFD2D-545E-F529-F8C1-343D75EDD30A}"/>
              </a:ext>
            </a:extLst>
          </p:cNvPr>
          <p:cNvSpPr/>
          <p:nvPr/>
        </p:nvSpPr>
        <p:spPr>
          <a:xfrm>
            <a:off x="1239848" y="4405549"/>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a:t>
            </a:r>
          </a:p>
        </p:txBody>
      </p:sp>
      <p:sp>
        <p:nvSpPr>
          <p:cNvPr id="16" name="Ramme 15">
            <a:extLst>
              <a:ext uri="{FF2B5EF4-FFF2-40B4-BE49-F238E27FC236}">
                <a16:creationId xmlns:a16="http://schemas.microsoft.com/office/drawing/2014/main" id="{6A7B679C-7F68-A3D2-FF2D-5ED9EA6846EB}"/>
              </a:ext>
            </a:extLst>
          </p:cNvPr>
          <p:cNvSpPr/>
          <p:nvPr/>
        </p:nvSpPr>
        <p:spPr>
          <a:xfrm>
            <a:off x="1239848" y="5133832"/>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a:t>
            </a:r>
          </a:p>
        </p:txBody>
      </p:sp>
      <p:sp>
        <p:nvSpPr>
          <p:cNvPr id="17" name="Tekstfelt 16">
            <a:extLst>
              <a:ext uri="{FF2B5EF4-FFF2-40B4-BE49-F238E27FC236}">
                <a16:creationId xmlns:a16="http://schemas.microsoft.com/office/drawing/2014/main" id="{7C8631C9-B082-C61A-B7DE-9B77560992D2}"/>
              </a:ext>
            </a:extLst>
          </p:cNvPr>
          <p:cNvSpPr txBox="1"/>
          <p:nvPr/>
        </p:nvSpPr>
        <p:spPr>
          <a:xfrm>
            <a:off x="2045109" y="2251587"/>
            <a:ext cx="2890683" cy="523220"/>
          </a:xfrm>
          <a:prstGeom prst="rect">
            <a:avLst/>
          </a:prstGeom>
          <a:noFill/>
        </p:spPr>
        <p:txBody>
          <a:bodyPr wrap="square" rtlCol="0">
            <a:spAutoFit/>
          </a:bodyPr>
          <a:lstStyle/>
          <a:p>
            <a:r>
              <a:rPr lang="da-DK" sz="2800" dirty="0">
                <a:solidFill>
                  <a:schemeClr val="bg1">
                    <a:lumMod val="85000"/>
                  </a:schemeClr>
                </a:solidFill>
              </a:rPr>
              <a:t>Formål</a:t>
            </a:r>
          </a:p>
        </p:txBody>
      </p:sp>
      <p:sp>
        <p:nvSpPr>
          <p:cNvPr id="18" name="Tekstfelt 17">
            <a:extLst>
              <a:ext uri="{FF2B5EF4-FFF2-40B4-BE49-F238E27FC236}">
                <a16:creationId xmlns:a16="http://schemas.microsoft.com/office/drawing/2014/main" id="{C7BF981B-4EA6-7958-FA89-05730337C828}"/>
              </a:ext>
            </a:extLst>
          </p:cNvPr>
          <p:cNvSpPr txBox="1"/>
          <p:nvPr/>
        </p:nvSpPr>
        <p:spPr>
          <a:xfrm>
            <a:off x="2054941" y="2979870"/>
            <a:ext cx="2880852" cy="523220"/>
          </a:xfrm>
          <a:prstGeom prst="rect">
            <a:avLst/>
          </a:prstGeom>
          <a:noFill/>
        </p:spPr>
        <p:txBody>
          <a:bodyPr wrap="square" rtlCol="0">
            <a:spAutoFit/>
          </a:bodyPr>
          <a:lstStyle/>
          <a:p>
            <a:r>
              <a:rPr lang="da-DK" sz="2800" dirty="0">
                <a:solidFill>
                  <a:schemeClr val="bg1">
                    <a:lumMod val="85000"/>
                  </a:schemeClr>
                </a:solidFill>
              </a:rPr>
              <a:t>Omstændigheder</a:t>
            </a:r>
            <a:endParaRPr lang="da-DK" dirty="0">
              <a:solidFill>
                <a:schemeClr val="bg1">
                  <a:lumMod val="85000"/>
                </a:schemeClr>
              </a:solidFill>
            </a:endParaRPr>
          </a:p>
        </p:txBody>
      </p:sp>
      <p:sp>
        <p:nvSpPr>
          <p:cNvPr id="19" name="Tekstfelt 18">
            <a:extLst>
              <a:ext uri="{FF2B5EF4-FFF2-40B4-BE49-F238E27FC236}">
                <a16:creationId xmlns:a16="http://schemas.microsoft.com/office/drawing/2014/main" id="{BF679F1C-9A05-1790-A7AB-68534B2BE711}"/>
              </a:ext>
            </a:extLst>
          </p:cNvPr>
          <p:cNvSpPr txBox="1"/>
          <p:nvPr/>
        </p:nvSpPr>
        <p:spPr>
          <a:xfrm>
            <a:off x="2045110" y="3677266"/>
            <a:ext cx="2890682" cy="523220"/>
          </a:xfrm>
          <a:prstGeom prst="rect">
            <a:avLst/>
          </a:prstGeom>
          <a:noFill/>
        </p:spPr>
        <p:txBody>
          <a:bodyPr wrap="square" rtlCol="0">
            <a:spAutoFit/>
          </a:bodyPr>
          <a:lstStyle/>
          <a:p>
            <a:r>
              <a:rPr lang="da-DK" sz="2800" dirty="0"/>
              <a:t>Kilder</a:t>
            </a:r>
          </a:p>
        </p:txBody>
      </p:sp>
      <p:sp>
        <p:nvSpPr>
          <p:cNvPr id="20" name="Tekstfelt 19">
            <a:extLst>
              <a:ext uri="{FF2B5EF4-FFF2-40B4-BE49-F238E27FC236}">
                <a16:creationId xmlns:a16="http://schemas.microsoft.com/office/drawing/2014/main" id="{68620A2C-410D-62D9-177C-7CC33295E2DA}"/>
              </a:ext>
            </a:extLst>
          </p:cNvPr>
          <p:cNvSpPr txBox="1"/>
          <p:nvPr/>
        </p:nvSpPr>
        <p:spPr>
          <a:xfrm>
            <a:off x="2045110" y="4405549"/>
            <a:ext cx="2890682" cy="523220"/>
          </a:xfrm>
          <a:prstGeom prst="rect">
            <a:avLst/>
          </a:prstGeom>
          <a:noFill/>
        </p:spPr>
        <p:txBody>
          <a:bodyPr wrap="square" rtlCol="0">
            <a:spAutoFit/>
          </a:bodyPr>
          <a:lstStyle/>
          <a:p>
            <a:r>
              <a:rPr lang="da-DK" sz="2800" dirty="0">
                <a:solidFill>
                  <a:schemeClr val="bg1">
                    <a:lumMod val="85000"/>
                  </a:schemeClr>
                </a:solidFill>
              </a:rPr>
              <a:t>Udformning</a:t>
            </a:r>
          </a:p>
        </p:txBody>
      </p:sp>
      <p:sp>
        <p:nvSpPr>
          <p:cNvPr id="21" name="Tekstfelt 20">
            <a:extLst>
              <a:ext uri="{FF2B5EF4-FFF2-40B4-BE49-F238E27FC236}">
                <a16:creationId xmlns:a16="http://schemas.microsoft.com/office/drawing/2014/main" id="{6305F733-3E43-2CF5-FA75-1DA4967DFC03}"/>
              </a:ext>
            </a:extLst>
          </p:cNvPr>
          <p:cNvSpPr txBox="1"/>
          <p:nvPr/>
        </p:nvSpPr>
        <p:spPr>
          <a:xfrm>
            <a:off x="2045110" y="5133832"/>
            <a:ext cx="2890682" cy="523220"/>
          </a:xfrm>
          <a:prstGeom prst="rect">
            <a:avLst/>
          </a:prstGeom>
          <a:noFill/>
        </p:spPr>
        <p:txBody>
          <a:bodyPr wrap="square" rtlCol="0">
            <a:spAutoFit/>
          </a:bodyPr>
          <a:lstStyle/>
          <a:p>
            <a:r>
              <a:rPr lang="da-DK" sz="2800" dirty="0">
                <a:solidFill>
                  <a:schemeClr val="bg1">
                    <a:lumMod val="85000"/>
                  </a:schemeClr>
                </a:solidFill>
              </a:rPr>
              <a:t>Stil</a:t>
            </a:r>
          </a:p>
        </p:txBody>
      </p:sp>
      <p:sp>
        <p:nvSpPr>
          <p:cNvPr id="3" name="Tekstfelt 2">
            <a:extLst>
              <a:ext uri="{FF2B5EF4-FFF2-40B4-BE49-F238E27FC236}">
                <a16:creationId xmlns:a16="http://schemas.microsoft.com/office/drawing/2014/main" id="{AD4DDFFD-FD93-21E7-53A3-D7773F0EF57D}"/>
              </a:ext>
            </a:extLst>
          </p:cNvPr>
          <p:cNvSpPr txBox="1"/>
          <p:nvPr/>
        </p:nvSpPr>
        <p:spPr>
          <a:xfrm>
            <a:off x="5309419" y="2251587"/>
            <a:ext cx="6105833" cy="954107"/>
          </a:xfrm>
          <a:prstGeom prst="rect">
            <a:avLst/>
          </a:prstGeom>
          <a:noFill/>
        </p:spPr>
        <p:txBody>
          <a:bodyPr wrap="square" rtlCol="0">
            <a:spAutoFit/>
          </a:bodyPr>
          <a:lstStyle/>
          <a:p>
            <a:r>
              <a:rPr lang="da-DK" sz="2800" dirty="0"/>
              <a:t>Angiv hvilke kilder modellen må eller ikke må bruge.</a:t>
            </a:r>
          </a:p>
        </p:txBody>
      </p:sp>
    </p:spTree>
    <p:extLst>
      <p:ext uri="{BB962C8B-B14F-4D97-AF65-F5344CB8AC3E}">
        <p14:creationId xmlns:p14="http://schemas.microsoft.com/office/powerpoint/2010/main" val="1992051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7B7D8-A045-88F4-D03C-5890C8BC76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7D15B7-D6DC-6C66-FC74-02457BCF6827}"/>
              </a:ext>
            </a:extLst>
          </p:cNvPr>
          <p:cNvSpPr>
            <a:spLocks noGrp="1"/>
          </p:cNvSpPr>
          <p:nvPr>
            <p:ph type="title"/>
          </p:nvPr>
        </p:nvSpPr>
        <p:spPr/>
        <p:txBody>
          <a:bodyPr/>
          <a:lstStyle/>
          <a:p>
            <a:r>
              <a:rPr lang="da-DK" dirty="0"/>
              <a:t>Fokus modellen</a:t>
            </a:r>
          </a:p>
        </p:txBody>
      </p:sp>
      <p:sp>
        <p:nvSpPr>
          <p:cNvPr id="7" name="Ramme 6">
            <a:extLst>
              <a:ext uri="{FF2B5EF4-FFF2-40B4-BE49-F238E27FC236}">
                <a16:creationId xmlns:a16="http://schemas.microsoft.com/office/drawing/2014/main" id="{D11D838C-73B6-F6C5-75F1-272DCEB036E0}"/>
              </a:ext>
            </a:extLst>
          </p:cNvPr>
          <p:cNvSpPr/>
          <p:nvPr/>
        </p:nvSpPr>
        <p:spPr>
          <a:xfrm>
            <a:off x="1248697" y="2251587"/>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F</a:t>
            </a:r>
          </a:p>
        </p:txBody>
      </p:sp>
      <p:sp>
        <p:nvSpPr>
          <p:cNvPr id="13" name="Ramme 12">
            <a:extLst>
              <a:ext uri="{FF2B5EF4-FFF2-40B4-BE49-F238E27FC236}">
                <a16:creationId xmlns:a16="http://schemas.microsoft.com/office/drawing/2014/main" id="{CEF7BBE9-C109-5BB8-3A37-B9F03ED944D5}"/>
              </a:ext>
            </a:extLst>
          </p:cNvPr>
          <p:cNvSpPr/>
          <p:nvPr/>
        </p:nvSpPr>
        <p:spPr>
          <a:xfrm>
            <a:off x="1248697" y="2979870"/>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O</a:t>
            </a:r>
          </a:p>
        </p:txBody>
      </p:sp>
      <p:sp>
        <p:nvSpPr>
          <p:cNvPr id="14" name="Ramme 13">
            <a:extLst>
              <a:ext uri="{FF2B5EF4-FFF2-40B4-BE49-F238E27FC236}">
                <a16:creationId xmlns:a16="http://schemas.microsoft.com/office/drawing/2014/main" id="{6D593E78-0EF0-58FB-7278-680DD7F12A45}"/>
              </a:ext>
            </a:extLst>
          </p:cNvPr>
          <p:cNvSpPr/>
          <p:nvPr/>
        </p:nvSpPr>
        <p:spPr>
          <a:xfrm>
            <a:off x="1239848" y="3677266"/>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a:t>
            </a:r>
          </a:p>
        </p:txBody>
      </p:sp>
      <p:sp>
        <p:nvSpPr>
          <p:cNvPr id="15" name="Ramme 14">
            <a:extLst>
              <a:ext uri="{FF2B5EF4-FFF2-40B4-BE49-F238E27FC236}">
                <a16:creationId xmlns:a16="http://schemas.microsoft.com/office/drawing/2014/main" id="{185C519F-A37D-4767-D138-74CA7ED8DC04}"/>
              </a:ext>
            </a:extLst>
          </p:cNvPr>
          <p:cNvSpPr/>
          <p:nvPr/>
        </p:nvSpPr>
        <p:spPr>
          <a:xfrm>
            <a:off x="1239848" y="4405549"/>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a:t>
            </a:r>
          </a:p>
        </p:txBody>
      </p:sp>
      <p:sp>
        <p:nvSpPr>
          <p:cNvPr id="16" name="Ramme 15">
            <a:extLst>
              <a:ext uri="{FF2B5EF4-FFF2-40B4-BE49-F238E27FC236}">
                <a16:creationId xmlns:a16="http://schemas.microsoft.com/office/drawing/2014/main" id="{3175EAFB-24CC-470A-3FAC-FDD41677FAAB}"/>
              </a:ext>
            </a:extLst>
          </p:cNvPr>
          <p:cNvSpPr/>
          <p:nvPr/>
        </p:nvSpPr>
        <p:spPr>
          <a:xfrm>
            <a:off x="1239848" y="5133832"/>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a:t>
            </a:r>
          </a:p>
        </p:txBody>
      </p:sp>
      <p:sp>
        <p:nvSpPr>
          <p:cNvPr id="17" name="Tekstfelt 16">
            <a:extLst>
              <a:ext uri="{FF2B5EF4-FFF2-40B4-BE49-F238E27FC236}">
                <a16:creationId xmlns:a16="http://schemas.microsoft.com/office/drawing/2014/main" id="{7881CA2E-3C41-E7ED-CB30-88A8451C561B}"/>
              </a:ext>
            </a:extLst>
          </p:cNvPr>
          <p:cNvSpPr txBox="1"/>
          <p:nvPr/>
        </p:nvSpPr>
        <p:spPr>
          <a:xfrm>
            <a:off x="2045109" y="2251587"/>
            <a:ext cx="2890683" cy="523220"/>
          </a:xfrm>
          <a:prstGeom prst="rect">
            <a:avLst/>
          </a:prstGeom>
          <a:noFill/>
        </p:spPr>
        <p:txBody>
          <a:bodyPr wrap="square" rtlCol="0">
            <a:spAutoFit/>
          </a:bodyPr>
          <a:lstStyle/>
          <a:p>
            <a:r>
              <a:rPr lang="da-DK" sz="2800" dirty="0">
                <a:solidFill>
                  <a:schemeClr val="bg1">
                    <a:lumMod val="85000"/>
                  </a:schemeClr>
                </a:solidFill>
              </a:rPr>
              <a:t>Formål</a:t>
            </a:r>
          </a:p>
        </p:txBody>
      </p:sp>
      <p:sp>
        <p:nvSpPr>
          <p:cNvPr id="18" name="Tekstfelt 17">
            <a:extLst>
              <a:ext uri="{FF2B5EF4-FFF2-40B4-BE49-F238E27FC236}">
                <a16:creationId xmlns:a16="http://schemas.microsoft.com/office/drawing/2014/main" id="{B0DD1D81-163B-5179-25CD-853060DE35C9}"/>
              </a:ext>
            </a:extLst>
          </p:cNvPr>
          <p:cNvSpPr txBox="1"/>
          <p:nvPr/>
        </p:nvSpPr>
        <p:spPr>
          <a:xfrm>
            <a:off x="2054941" y="2979870"/>
            <a:ext cx="2880852" cy="523220"/>
          </a:xfrm>
          <a:prstGeom prst="rect">
            <a:avLst/>
          </a:prstGeom>
          <a:noFill/>
        </p:spPr>
        <p:txBody>
          <a:bodyPr wrap="square" rtlCol="0">
            <a:spAutoFit/>
          </a:bodyPr>
          <a:lstStyle/>
          <a:p>
            <a:r>
              <a:rPr lang="da-DK" sz="2800" dirty="0">
                <a:solidFill>
                  <a:schemeClr val="bg1">
                    <a:lumMod val="85000"/>
                  </a:schemeClr>
                </a:solidFill>
              </a:rPr>
              <a:t>Omstændigheder</a:t>
            </a:r>
            <a:endParaRPr lang="da-DK" dirty="0">
              <a:solidFill>
                <a:schemeClr val="bg1">
                  <a:lumMod val="85000"/>
                </a:schemeClr>
              </a:solidFill>
            </a:endParaRPr>
          </a:p>
        </p:txBody>
      </p:sp>
      <p:sp>
        <p:nvSpPr>
          <p:cNvPr id="19" name="Tekstfelt 18">
            <a:extLst>
              <a:ext uri="{FF2B5EF4-FFF2-40B4-BE49-F238E27FC236}">
                <a16:creationId xmlns:a16="http://schemas.microsoft.com/office/drawing/2014/main" id="{2D551800-5D93-1B44-4A8C-646E2DFFE2C3}"/>
              </a:ext>
            </a:extLst>
          </p:cNvPr>
          <p:cNvSpPr txBox="1"/>
          <p:nvPr/>
        </p:nvSpPr>
        <p:spPr>
          <a:xfrm>
            <a:off x="2045110" y="3677266"/>
            <a:ext cx="2890682" cy="523220"/>
          </a:xfrm>
          <a:prstGeom prst="rect">
            <a:avLst/>
          </a:prstGeom>
          <a:noFill/>
        </p:spPr>
        <p:txBody>
          <a:bodyPr wrap="square" rtlCol="0">
            <a:spAutoFit/>
          </a:bodyPr>
          <a:lstStyle/>
          <a:p>
            <a:r>
              <a:rPr lang="da-DK" sz="2800" dirty="0">
                <a:solidFill>
                  <a:schemeClr val="bg1">
                    <a:lumMod val="85000"/>
                  </a:schemeClr>
                </a:solidFill>
              </a:rPr>
              <a:t>Kilder</a:t>
            </a:r>
          </a:p>
        </p:txBody>
      </p:sp>
      <p:sp>
        <p:nvSpPr>
          <p:cNvPr id="20" name="Tekstfelt 19">
            <a:extLst>
              <a:ext uri="{FF2B5EF4-FFF2-40B4-BE49-F238E27FC236}">
                <a16:creationId xmlns:a16="http://schemas.microsoft.com/office/drawing/2014/main" id="{5003B6A6-0D60-D62A-089B-857E09E5EB58}"/>
              </a:ext>
            </a:extLst>
          </p:cNvPr>
          <p:cNvSpPr txBox="1"/>
          <p:nvPr/>
        </p:nvSpPr>
        <p:spPr>
          <a:xfrm>
            <a:off x="2045110" y="4405549"/>
            <a:ext cx="2890682" cy="523220"/>
          </a:xfrm>
          <a:prstGeom prst="rect">
            <a:avLst/>
          </a:prstGeom>
          <a:noFill/>
        </p:spPr>
        <p:txBody>
          <a:bodyPr wrap="square" rtlCol="0">
            <a:spAutoFit/>
          </a:bodyPr>
          <a:lstStyle/>
          <a:p>
            <a:r>
              <a:rPr lang="da-DK" sz="2800" dirty="0"/>
              <a:t>Udformning</a:t>
            </a:r>
          </a:p>
        </p:txBody>
      </p:sp>
      <p:sp>
        <p:nvSpPr>
          <p:cNvPr id="21" name="Tekstfelt 20">
            <a:extLst>
              <a:ext uri="{FF2B5EF4-FFF2-40B4-BE49-F238E27FC236}">
                <a16:creationId xmlns:a16="http://schemas.microsoft.com/office/drawing/2014/main" id="{0B4AC021-C946-4EA7-5FDE-42A93E84D81D}"/>
              </a:ext>
            </a:extLst>
          </p:cNvPr>
          <p:cNvSpPr txBox="1"/>
          <p:nvPr/>
        </p:nvSpPr>
        <p:spPr>
          <a:xfrm>
            <a:off x="2045110" y="5133832"/>
            <a:ext cx="2890682" cy="523220"/>
          </a:xfrm>
          <a:prstGeom prst="rect">
            <a:avLst/>
          </a:prstGeom>
          <a:noFill/>
        </p:spPr>
        <p:txBody>
          <a:bodyPr wrap="square" rtlCol="0">
            <a:spAutoFit/>
          </a:bodyPr>
          <a:lstStyle/>
          <a:p>
            <a:r>
              <a:rPr lang="da-DK" sz="2800" dirty="0">
                <a:solidFill>
                  <a:schemeClr val="bg1">
                    <a:lumMod val="85000"/>
                  </a:schemeClr>
                </a:solidFill>
              </a:rPr>
              <a:t>Stil</a:t>
            </a:r>
          </a:p>
        </p:txBody>
      </p:sp>
      <p:sp>
        <p:nvSpPr>
          <p:cNvPr id="3" name="Tekstfelt 2">
            <a:extLst>
              <a:ext uri="{FF2B5EF4-FFF2-40B4-BE49-F238E27FC236}">
                <a16:creationId xmlns:a16="http://schemas.microsoft.com/office/drawing/2014/main" id="{477F2D0E-1AA6-BAF8-3E8C-237F3C8B9D2D}"/>
              </a:ext>
            </a:extLst>
          </p:cNvPr>
          <p:cNvSpPr txBox="1"/>
          <p:nvPr/>
        </p:nvSpPr>
        <p:spPr>
          <a:xfrm>
            <a:off x="5309419" y="2251587"/>
            <a:ext cx="6105833" cy="954107"/>
          </a:xfrm>
          <a:prstGeom prst="rect">
            <a:avLst/>
          </a:prstGeom>
          <a:noFill/>
        </p:spPr>
        <p:txBody>
          <a:bodyPr wrap="square" rtlCol="0">
            <a:spAutoFit/>
          </a:bodyPr>
          <a:lstStyle/>
          <a:p>
            <a:r>
              <a:rPr lang="da-DK" sz="2800" dirty="0"/>
              <a:t>Definer hvilket format outputtet skal have: Tabel, liste, artikel osv.</a:t>
            </a:r>
          </a:p>
        </p:txBody>
      </p:sp>
    </p:spTree>
    <p:extLst>
      <p:ext uri="{BB962C8B-B14F-4D97-AF65-F5344CB8AC3E}">
        <p14:creationId xmlns:p14="http://schemas.microsoft.com/office/powerpoint/2010/main" val="264328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2C02B-E4E6-8CC5-0C4F-C93B85666F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7E61EB-4597-11A4-5467-28E7F567F14F}"/>
              </a:ext>
            </a:extLst>
          </p:cNvPr>
          <p:cNvSpPr>
            <a:spLocks noGrp="1"/>
          </p:cNvSpPr>
          <p:nvPr>
            <p:ph type="title"/>
          </p:nvPr>
        </p:nvSpPr>
        <p:spPr/>
        <p:txBody>
          <a:bodyPr/>
          <a:lstStyle/>
          <a:p>
            <a:r>
              <a:rPr lang="da-DK" dirty="0"/>
              <a:t>Fokus modellen</a:t>
            </a:r>
          </a:p>
        </p:txBody>
      </p:sp>
      <p:sp>
        <p:nvSpPr>
          <p:cNvPr id="7" name="Ramme 6">
            <a:extLst>
              <a:ext uri="{FF2B5EF4-FFF2-40B4-BE49-F238E27FC236}">
                <a16:creationId xmlns:a16="http://schemas.microsoft.com/office/drawing/2014/main" id="{ABCCA343-6F52-ADC7-A750-BE172863A670}"/>
              </a:ext>
            </a:extLst>
          </p:cNvPr>
          <p:cNvSpPr/>
          <p:nvPr/>
        </p:nvSpPr>
        <p:spPr>
          <a:xfrm>
            <a:off x="1248697" y="2251587"/>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F</a:t>
            </a:r>
          </a:p>
        </p:txBody>
      </p:sp>
      <p:sp>
        <p:nvSpPr>
          <p:cNvPr id="13" name="Ramme 12">
            <a:extLst>
              <a:ext uri="{FF2B5EF4-FFF2-40B4-BE49-F238E27FC236}">
                <a16:creationId xmlns:a16="http://schemas.microsoft.com/office/drawing/2014/main" id="{54557BE7-C2CA-1675-D74A-8443AB1D6551}"/>
              </a:ext>
            </a:extLst>
          </p:cNvPr>
          <p:cNvSpPr/>
          <p:nvPr/>
        </p:nvSpPr>
        <p:spPr>
          <a:xfrm>
            <a:off x="1248697" y="2979870"/>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O</a:t>
            </a:r>
          </a:p>
        </p:txBody>
      </p:sp>
      <p:sp>
        <p:nvSpPr>
          <p:cNvPr id="14" name="Ramme 13">
            <a:extLst>
              <a:ext uri="{FF2B5EF4-FFF2-40B4-BE49-F238E27FC236}">
                <a16:creationId xmlns:a16="http://schemas.microsoft.com/office/drawing/2014/main" id="{5ED0CE9D-04BE-8B8F-3772-ECB10221F897}"/>
              </a:ext>
            </a:extLst>
          </p:cNvPr>
          <p:cNvSpPr/>
          <p:nvPr/>
        </p:nvSpPr>
        <p:spPr>
          <a:xfrm>
            <a:off x="1239848" y="3677266"/>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a:t>
            </a:r>
          </a:p>
        </p:txBody>
      </p:sp>
      <p:sp>
        <p:nvSpPr>
          <p:cNvPr id="15" name="Ramme 14">
            <a:extLst>
              <a:ext uri="{FF2B5EF4-FFF2-40B4-BE49-F238E27FC236}">
                <a16:creationId xmlns:a16="http://schemas.microsoft.com/office/drawing/2014/main" id="{9D4906D9-D859-D2A3-E8BD-1044A43FC02D}"/>
              </a:ext>
            </a:extLst>
          </p:cNvPr>
          <p:cNvSpPr/>
          <p:nvPr/>
        </p:nvSpPr>
        <p:spPr>
          <a:xfrm>
            <a:off x="1239848" y="4405549"/>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a:t>
            </a:r>
          </a:p>
        </p:txBody>
      </p:sp>
      <p:sp>
        <p:nvSpPr>
          <p:cNvPr id="16" name="Ramme 15">
            <a:extLst>
              <a:ext uri="{FF2B5EF4-FFF2-40B4-BE49-F238E27FC236}">
                <a16:creationId xmlns:a16="http://schemas.microsoft.com/office/drawing/2014/main" id="{B98BE864-FA1C-70B5-42EC-8BF0C7E97221}"/>
              </a:ext>
            </a:extLst>
          </p:cNvPr>
          <p:cNvSpPr/>
          <p:nvPr/>
        </p:nvSpPr>
        <p:spPr>
          <a:xfrm>
            <a:off x="1239848" y="5133832"/>
            <a:ext cx="629264" cy="61943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a:t>
            </a:r>
          </a:p>
        </p:txBody>
      </p:sp>
      <p:sp>
        <p:nvSpPr>
          <p:cNvPr id="17" name="Tekstfelt 16">
            <a:extLst>
              <a:ext uri="{FF2B5EF4-FFF2-40B4-BE49-F238E27FC236}">
                <a16:creationId xmlns:a16="http://schemas.microsoft.com/office/drawing/2014/main" id="{F57BE26B-B2D8-8611-2AAD-50C4E0CB013B}"/>
              </a:ext>
            </a:extLst>
          </p:cNvPr>
          <p:cNvSpPr txBox="1"/>
          <p:nvPr/>
        </p:nvSpPr>
        <p:spPr>
          <a:xfrm>
            <a:off x="2045109" y="2251587"/>
            <a:ext cx="2890683" cy="523220"/>
          </a:xfrm>
          <a:prstGeom prst="rect">
            <a:avLst/>
          </a:prstGeom>
          <a:noFill/>
        </p:spPr>
        <p:txBody>
          <a:bodyPr wrap="square" rtlCol="0">
            <a:spAutoFit/>
          </a:bodyPr>
          <a:lstStyle/>
          <a:p>
            <a:r>
              <a:rPr lang="da-DK" sz="2800" dirty="0">
                <a:solidFill>
                  <a:schemeClr val="bg1">
                    <a:lumMod val="85000"/>
                  </a:schemeClr>
                </a:solidFill>
              </a:rPr>
              <a:t>Formål</a:t>
            </a:r>
          </a:p>
        </p:txBody>
      </p:sp>
      <p:sp>
        <p:nvSpPr>
          <p:cNvPr id="18" name="Tekstfelt 17">
            <a:extLst>
              <a:ext uri="{FF2B5EF4-FFF2-40B4-BE49-F238E27FC236}">
                <a16:creationId xmlns:a16="http://schemas.microsoft.com/office/drawing/2014/main" id="{5DE72977-856D-4D99-A111-1B399BA60775}"/>
              </a:ext>
            </a:extLst>
          </p:cNvPr>
          <p:cNvSpPr txBox="1"/>
          <p:nvPr/>
        </p:nvSpPr>
        <p:spPr>
          <a:xfrm>
            <a:off x="2054941" y="2979870"/>
            <a:ext cx="2880852" cy="523220"/>
          </a:xfrm>
          <a:prstGeom prst="rect">
            <a:avLst/>
          </a:prstGeom>
          <a:noFill/>
        </p:spPr>
        <p:txBody>
          <a:bodyPr wrap="square" rtlCol="0">
            <a:spAutoFit/>
          </a:bodyPr>
          <a:lstStyle/>
          <a:p>
            <a:r>
              <a:rPr lang="da-DK" sz="2800" dirty="0">
                <a:solidFill>
                  <a:schemeClr val="bg1">
                    <a:lumMod val="85000"/>
                  </a:schemeClr>
                </a:solidFill>
              </a:rPr>
              <a:t>Omstændigheder</a:t>
            </a:r>
            <a:endParaRPr lang="da-DK" dirty="0">
              <a:solidFill>
                <a:schemeClr val="bg1">
                  <a:lumMod val="85000"/>
                </a:schemeClr>
              </a:solidFill>
            </a:endParaRPr>
          </a:p>
        </p:txBody>
      </p:sp>
      <p:sp>
        <p:nvSpPr>
          <p:cNvPr id="19" name="Tekstfelt 18">
            <a:extLst>
              <a:ext uri="{FF2B5EF4-FFF2-40B4-BE49-F238E27FC236}">
                <a16:creationId xmlns:a16="http://schemas.microsoft.com/office/drawing/2014/main" id="{A29C8A74-70A5-131A-C4F2-D96400F419E0}"/>
              </a:ext>
            </a:extLst>
          </p:cNvPr>
          <p:cNvSpPr txBox="1"/>
          <p:nvPr/>
        </p:nvSpPr>
        <p:spPr>
          <a:xfrm>
            <a:off x="2045110" y="3677266"/>
            <a:ext cx="2890682" cy="523220"/>
          </a:xfrm>
          <a:prstGeom prst="rect">
            <a:avLst/>
          </a:prstGeom>
          <a:noFill/>
        </p:spPr>
        <p:txBody>
          <a:bodyPr wrap="square" rtlCol="0">
            <a:spAutoFit/>
          </a:bodyPr>
          <a:lstStyle/>
          <a:p>
            <a:r>
              <a:rPr lang="da-DK" sz="2800" dirty="0">
                <a:solidFill>
                  <a:schemeClr val="bg1">
                    <a:lumMod val="85000"/>
                  </a:schemeClr>
                </a:solidFill>
              </a:rPr>
              <a:t>Kilder</a:t>
            </a:r>
          </a:p>
        </p:txBody>
      </p:sp>
      <p:sp>
        <p:nvSpPr>
          <p:cNvPr id="20" name="Tekstfelt 19">
            <a:extLst>
              <a:ext uri="{FF2B5EF4-FFF2-40B4-BE49-F238E27FC236}">
                <a16:creationId xmlns:a16="http://schemas.microsoft.com/office/drawing/2014/main" id="{667DBF91-AE9A-134B-6FE0-76B1483E9693}"/>
              </a:ext>
            </a:extLst>
          </p:cNvPr>
          <p:cNvSpPr txBox="1"/>
          <p:nvPr/>
        </p:nvSpPr>
        <p:spPr>
          <a:xfrm>
            <a:off x="2045110" y="4405549"/>
            <a:ext cx="2890682" cy="523220"/>
          </a:xfrm>
          <a:prstGeom prst="rect">
            <a:avLst/>
          </a:prstGeom>
          <a:noFill/>
        </p:spPr>
        <p:txBody>
          <a:bodyPr wrap="square" rtlCol="0">
            <a:spAutoFit/>
          </a:bodyPr>
          <a:lstStyle/>
          <a:p>
            <a:r>
              <a:rPr lang="da-DK" sz="2800" dirty="0">
                <a:solidFill>
                  <a:schemeClr val="bg1">
                    <a:lumMod val="85000"/>
                  </a:schemeClr>
                </a:solidFill>
              </a:rPr>
              <a:t>Udformning</a:t>
            </a:r>
          </a:p>
        </p:txBody>
      </p:sp>
      <p:sp>
        <p:nvSpPr>
          <p:cNvPr id="21" name="Tekstfelt 20">
            <a:extLst>
              <a:ext uri="{FF2B5EF4-FFF2-40B4-BE49-F238E27FC236}">
                <a16:creationId xmlns:a16="http://schemas.microsoft.com/office/drawing/2014/main" id="{1FE4C4B9-D869-4734-9551-CF16E58D99DA}"/>
              </a:ext>
            </a:extLst>
          </p:cNvPr>
          <p:cNvSpPr txBox="1"/>
          <p:nvPr/>
        </p:nvSpPr>
        <p:spPr>
          <a:xfrm>
            <a:off x="2045110" y="5133832"/>
            <a:ext cx="2890682" cy="523220"/>
          </a:xfrm>
          <a:prstGeom prst="rect">
            <a:avLst/>
          </a:prstGeom>
          <a:noFill/>
        </p:spPr>
        <p:txBody>
          <a:bodyPr wrap="square" rtlCol="0">
            <a:spAutoFit/>
          </a:bodyPr>
          <a:lstStyle/>
          <a:p>
            <a:r>
              <a:rPr lang="da-DK" sz="2800" dirty="0"/>
              <a:t>Stil</a:t>
            </a:r>
          </a:p>
        </p:txBody>
      </p:sp>
      <p:sp>
        <p:nvSpPr>
          <p:cNvPr id="3" name="Tekstfelt 2">
            <a:extLst>
              <a:ext uri="{FF2B5EF4-FFF2-40B4-BE49-F238E27FC236}">
                <a16:creationId xmlns:a16="http://schemas.microsoft.com/office/drawing/2014/main" id="{16EFB675-DE7B-6470-5F9E-082D27126634}"/>
              </a:ext>
            </a:extLst>
          </p:cNvPr>
          <p:cNvSpPr txBox="1"/>
          <p:nvPr/>
        </p:nvSpPr>
        <p:spPr>
          <a:xfrm>
            <a:off x="5309419" y="2251587"/>
            <a:ext cx="6105833" cy="954107"/>
          </a:xfrm>
          <a:prstGeom prst="rect">
            <a:avLst/>
          </a:prstGeom>
          <a:noFill/>
        </p:spPr>
        <p:txBody>
          <a:bodyPr wrap="square" rtlCol="0">
            <a:spAutoFit/>
          </a:bodyPr>
          <a:lstStyle/>
          <a:p>
            <a:r>
              <a:rPr lang="da-DK" sz="2800" dirty="0"/>
              <a:t>Angiv hvilken tone og sproglig stil teksten skal have.</a:t>
            </a:r>
          </a:p>
        </p:txBody>
      </p:sp>
    </p:spTree>
    <p:extLst>
      <p:ext uri="{BB962C8B-B14F-4D97-AF65-F5344CB8AC3E}">
        <p14:creationId xmlns:p14="http://schemas.microsoft.com/office/powerpoint/2010/main" val="171541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CD7F9-4A8A-5E36-DD42-61D52D22B444}"/>
              </a:ext>
            </a:extLst>
          </p:cNvPr>
          <p:cNvSpPr>
            <a:spLocks noGrp="1"/>
          </p:cNvSpPr>
          <p:nvPr>
            <p:ph type="title"/>
          </p:nvPr>
        </p:nvSpPr>
        <p:spPr/>
        <p:txBody>
          <a:bodyPr/>
          <a:lstStyle/>
          <a:p>
            <a:r>
              <a:rPr lang="da-DK" dirty="0"/>
              <a:t>COSTAR modellen</a:t>
            </a:r>
          </a:p>
        </p:txBody>
      </p:sp>
      <p:sp>
        <p:nvSpPr>
          <p:cNvPr id="3" name="Pladsholder til indhold 2">
            <a:extLst>
              <a:ext uri="{FF2B5EF4-FFF2-40B4-BE49-F238E27FC236}">
                <a16:creationId xmlns:a16="http://schemas.microsoft.com/office/drawing/2014/main" id="{DB7F2215-1C90-E93C-96C0-4880B5B1A5A5}"/>
              </a:ext>
            </a:extLst>
          </p:cNvPr>
          <p:cNvSpPr>
            <a:spLocks noGrp="1"/>
          </p:cNvSpPr>
          <p:nvPr>
            <p:ph idx="1"/>
          </p:nvPr>
        </p:nvSpPr>
        <p:spPr/>
        <p:txBody>
          <a:bodyPr/>
          <a:lstStyle/>
          <a:p>
            <a:pPr marL="457200" lvl="1" indent="0">
              <a:lnSpc>
                <a:spcPct val="107000"/>
              </a:lnSpc>
              <a:buNone/>
            </a:pPr>
            <a:r>
              <a:rPr lang="en-US" sz="1800" b="1" kern="100" noProof="0" dirty="0">
                <a:effectLst/>
                <a:latin typeface="Aptos" panose="020B0004020202020204" pitchFamily="34" charset="0"/>
                <a:ea typeface="Aptos" panose="020B0004020202020204" pitchFamily="34" charset="0"/>
                <a:cs typeface="Times New Roman" panose="02020603050405020304" pitchFamily="18" charset="0"/>
              </a:rPr>
              <a:t>Context</a:t>
            </a:r>
            <a:r>
              <a:rPr lang="en-US" sz="1800" kern="100" noProof="0" dirty="0">
                <a:effectLst/>
                <a:latin typeface="Aptos" panose="020B0004020202020204" pitchFamily="34" charset="0"/>
                <a:ea typeface="Aptos" panose="020B0004020202020204" pitchFamily="34" charset="0"/>
                <a:cs typeface="Times New Roman" panose="02020603050405020304" pitchFamily="18" charset="0"/>
              </a:rPr>
              <a:t> </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(Kontekst): Baggrundsinformation hjælper sprogmodellen med at forstå den specifikke kontekst.</a:t>
            </a:r>
          </a:p>
          <a:p>
            <a:pPr marL="457200" lvl="1" indent="0">
              <a:lnSpc>
                <a:spcPct val="107000"/>
              </a:lnSpc>
              <a:buNone/>
            </a:pPr>
            <a:r>
              <a:rPr lang="en-US" sz="1800" b="1" kern="100" noProof="0" dirty="0">
                <a:effectLst/>
                <a:latin typeface="Aptos" panose="020B0004020202020204" pitchFamily="34" charset="0"/>
                <a:ea typeface="Aptos" panose="020B0004020202020204" pitchFamily="34" charset="0"/>
                <a:cs typeface="Times New Roman" panose="02020603050405020304" pitchFamily="18" charset="0"/>
              </a:rPr>
              <a:t>Objective</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(Mål): En klar definition af opgavens mål fokuserer sprogmodellen</a:t>
            </a:r>
          </a:p>
          <a:p>
            <a:pPr marL="457200" lvl="1" indent="0">
              <a:lnSpc>
                <a:spcPct val="107000"/>
              </a:lnSpc>
              <a:buNone/>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Style</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(Stil): Ram den rigtige skrivestil. </a:t>
            </a:r>
          </a:p>
          <a:p>
            <a:pPr marL="457200" lvl="1" indent="0">
              <a:lnSpc>
                <a:spcPct val="107000"/>
              </a:lnSpc>
              <a:buNone/>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Tone</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Ram den rigtige tone. </a:t>
            </a:r>
          </a:p>
          <a:p>
            <a:pPr marL="457200" lvl="1" indent="0">
              <a:lnSpc>
                <a:spcPct val="107000"/>
              </a:lnSpc>
              <a:buNone/>
            </a:pPr>
            <a:r>
              <a:rPr lang="en-US" sz="1800" b="1" kern="100" noProof="0" dirty="0">
                <a:effectLst/>
                <a:latin typeface="Aptos" panose="020B0004020202020204" pitchFamily="34" charset="0"/>
                <a:ea typeface="Aptos" panose="020B0004020202020204" pitchFamily="34" charset="0"/>
                <a:cs typeface="Times New Roman" panose="02020603050405020304" pitchFamily="18" charset="0"/>
              </a:rPr>
              <a:t>Audience </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(Målgruppe): Identificer målgruppen for at skræddersy sprogmodellens svar til slutbrugeren. </a:t>
            </a:r>
          </a:p>
          <a:p>
            <a:pPr marL="457200" lvl="1" indent="0">
              <a:lnSpc>
                <a:spcPct val="107000"/>
              </a:lnSpc>
              <a:spcAft>
                <a:spcPts val="800"/>
              </a:spcAft>
              <a:buNone/>
            </a:pPr>
            <a:r>
              <a:rPr lang="en-US" sz="1800" b="1" kern="100" noProof="0" dirty="0">
                <a:effectLst/>
                <a:latin typeface="Aptos" panose="020B0004020202020204" pitchFamily="34" charset="0"/>
                <a:ea typeface="Aptos" panose="020B0004020202020204" pitchFamily="34" charset="0"/>
                <a:cs typeface="Times New Roman" panose="02020603050405020304" pitchFamily="18" charset="0"/>
              </a:rPr>
              <a:t>Response</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(Svarformat): Få svaret i det ønskede format (Tekst, kode, tabel osv.)</a:t>
            </a:r>
          </a:p>
          <a:p>
            <a:endParaRPr lang="da-DK" dirty="0"/>
          </a:p>
        </p:txBody>
      </p:sp>
    </p:spTree>
    <p:extLst>
      <p:ext uri="{BB962C8B-B14F-4D97-AF65-F5344CB8AC3E}">
        <p14:creationId xmlns:p14="http://schemas.microsoft.com/office/powerpoint/2010/main" val="374991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ktangel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en-US" sz="4800" i="1" dirty="0">
                <a:solidFill>
                  <a:srgbClr val="FFFFFF"/>
                </a:solidFill>
              </a:rPr>
              <a:t>“By far, the greatest danger of Artificial Intelligence is that people conclude too early that they understand it.”</a:t>
            </a:r>
            <a:br>
              <a:rPr lang="en-US" sz="4800" i="1" dirty="0">
                <a:solidFill>
                  <a:srgbClr val="FFFFFF"/>
                </a:solidFill>
              </a:rPr>
            </a:br>
            <a:endParaRPr lang="da" sz="4800" i="1" dirty="0">
              <a:solidFill>
                <a:srgbClr val="FFFFFF"/>
              </a:solidFill>
            </a:endParaRPr>
          </a:p>
        </p:txBody>
      </p:sp>
      <p:sp>
        <p:nvSpPr>
          <p:cNvPr id="49" name="Rektangel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3" name="Undertitel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r>
              <a:rPr lang="da" dirty="0">
                <a:solidFill>
                  <a:srgbClr val="FFFFFF"/>
                </a:solidFill>
              </a:rPr>
              <a:t>- </a:t>
            </a:r>
            <a:r>
              <a:rPr lang="da-DK" dirty="0">
                <a:solidFill>
                  <a:srgbClr val="FFFFFF"/>
                </a:solidFill>
              </a:rPr>
              <a:t>Eliezer Yudkowsky</a:t>
            </a:r>
            <a:endParaRPr lang="da"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DAACA-5DFB-0231-F664-D604E3AEDABE}"/>
              </a:ext>
            </a:extLst>
          </p:cNvPr>
          <p:cNvSpPr>
            <a:spLocks noGrp="1"/>
          </p:cNvSpPr>
          <p:nvPr>
            <p:ph type="title"/>
          </p:nvPr>
        </p:nvSpPr>
        <p:spPr/>
        <p:txBody>
          <a:bodyPr/>
          <a:lstStyle/>
          <a:p>
            <a:r>
              <a:rPr lang="da-DK" dirty="0"/>
              <a:t>RGC modellen</a:t>
            </a:r>
          </a:p>
        </p:txBody>
      </p:sp>
      <p:sp>
        <p:nvSpPr>
          <p:cNvPr id="3" name="Pladsholder til indhold 2">
            <a:extLst>
              <a:ext uri="{FF2B5EF4-FFF2-40B4-BE49-F238E27FC236}">
                <a16:creationId xmlns:a16="http://schemas.microsoft.com/office/drawing/2014/main" id="{44FFE9E5-215B-12D6-7ACB-FB86A92DF8E9}"/>
              </a:ext>
            </a:extLst>
          </p:cNvPr>
          <p:cNvSpPr>
            <a:spLocks noGrp="1"/>
          </p:cNvSpPr>
          <p:nvPr>
            <p:ph idx="1"/>
          </p:nvPr>
        </p:nvSpPr>
        <p:spPr/>
        <p:txBody>
          <a:bodyPr/>
          <a:lstStyle/>
          <a:p>
            <a:r>
              <a:rPr lang="da-DK" sz="1800" b="1" kern="100" dirty="0">
                <a:effectLst/>
                <a:latin typeface="Aptos" panose="020B0004020202020204" pitchFamily="34" charset="0"/>
                <a:ea typeface="Aptos" panose="020B0004020202020204" pitchFamily="34" charset="0"/>
                <a:cs typeface="Times New Roman" panose="02020603050405020304" pitchFamily="18" charset="0"/>
              </a:rPr>
              <a:t>RGC (</a:t>
            </a:r>
            <a:r>
              <a:rPr lang="da-DK" sz="1800" b="1" kern="100" dirty="0" err="1">
                <a:effectLst/>
                <a:latin typeface="Aptos" panose="020B0004020202020204" pitchFamily="34" charset="0"/>
                <a:ea typeface="Aptos" panose="020B0004020202020204" pitchFamily="34" charset="0"/>
                <a:cs typeface="Times New Roman" panose="02020603050405020304" pitchFamily="18" charset="0"/>
              </a:rPr>
              <a:t>Role-Goal-Context</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a:t>
            </a:r>
            <a:r>
              <a:rPr lang="da-DK" sz="1800" b="1" kern="100" dirty="0">
                <a:latin typeface="Aptos" panose="020B0004020202020204" pitchFamily="34" charset="0"/>
                <a:ea typeface="Aptos" panose="020B0004020202020204" pitchFamily="34" charset="0"/>
                <a:cs typeface="Times New Roman" panose="02020603050405020304" pitchFamily="18" charset="0"/>
              </a:rPr>
              <a:t> </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definerer modellens rolle, det ønskede resultat/mål og konteksten.</a:t>
            </a:r>
            <a:endParaRPr lang="da-DK" dirty="0"/>
          </a:p>
        </p:txBody>
      </p:sp>
    </p:spTree>
    <p:extLst>
      <p:ext uri="{BB962C8B-B14F-4D97-AF65-F5344CB8AC3E}">
        <p14:creationId xmlns:p14="http://schemas.microsoft.com/office/powerpoint/2010/main" val="250956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24D9-C494-06B9-5320-95FC689B1C20}"/>
              </a:ext>
            </a:extLst>
          </p:cNvPr>
          <p:cNvSpPr>
            <a:spLocks noGrp="1"/>
          </p:cNvSpPr>
          <p:nvPr>
            <p:ph type="title"/>
          </p:nvPr>
        </p:nvSpPr>
        <p:spPr/>
        <p:txBody>
          <a:bodyPr/>
          <a:lstStyle/>
          <a:p>
            <a:r>
              <a:rPr lang="da-DK" dirty="0"/>
              <a:t>HV-modellen</a:t>
            </a:r>
          </a:p>
        </p:txBody>
      </p:sp>
      <p:sp>
        <p:nvSpPr>
          <p:cNvPr id="3" name="Pladsholder til indhold 2">
            <a:extLst>
              <a:ext uri="{FF2B5EF4-FFF2-40B4-BE49-F238E27FC236}">
                <a16:creationId xmlns:a16="http://schemas.microsoft.com/office/drawing/2014/main" id="{35568BA0-4A8A-7B41-8FC6-C18078FF3E86}"/>
              </a:ext>
            </a:extLst>
          </p:cNvPr>
          <p:cNvSpPr>
            <a:spLocks noGrp="1"/>
          </p:cNvSpPr>
          <p:nvPr>
            <p:ph idx="1"/>
          </p:nvPr>
        </p:nvSpPr>
        <p:spPr/>
        <p:txBody>
          <a:bodyPr/>
          <a:lstStyle/>
          <a:p>
            <a:pPr algn="l">
              <a:buFont typeface="+mj-lt"/>
              <a:buAutoNum type="arabicPeriod"/>
            </a:pPr>
            <a:r>
              <a:rPr lang="da-DK" b="1" i="0" noProof="0" dirty="0">
                <a:solidFill>
                  <a:srgbClr val="29261B"/>
                </a:solidFill>
                <a:effectLst/>
                <a:latin typeface="Georgia" panose="02040502050405020303" pitchFamily="18" charset="0"/>
              </a:rPr>
              <a:t>Hvem</a:t>
            </a:r>
            <a:r>
              <a:rPr lang="da-DK" b="0" i="0" noProof="0" dirty="0">
                <a:solidFill>
                  <a:srgbClr val="29261B"/>
                </a:solidFill>
                <a:effectLst/>
                <a:latin typeface="Georgia" panose="02040502050405020303" pitchFamily="18" charset="0"/>
              </a:rPr>
              <a:t>: Fortæl sprogmodellen om dig selv</a:t>
            </a:r>
            <a:r>
              <a:rPr lang="da-DK" noProof="0" dirty="0">
                <a:solidFill>
                  <a:srgbClr val="29261B"/>
                </a:solidFill>
                <a:latin typeface="Georgia" panose="02040502050405020303" pitchFamily="18" charset="0"/>
              </a:rPr>
              <a:t>, hvis det er relevant </a:t>
            </a:r>
            <a:r>
              <a:rPr lang="da-DK" b="0" i="0" noProof="0" dirty="0">
                <a:solidFill>
                  <a:srgbClr val="29261B"/>
                </a:solidFill>
                <a:effectLst/>
                <a:latin typeface="Georgia" panose="02040502050405020303" pitchFamily="18" charset="0"/>
              </a:rPr>
              <a:t>(Jeg er marketing manager og arbejder på en kampagne)</a:t>
            </a:r>
          </a:p>
          <a:p>
            <a:pPr algn="l">
              <a:buFont typeface="+mj-lt"/>
              <a:buAutoNum type="arabicPeriod"/>
            </a:pPr>
            <a:r>
              <a:rPr lang="da-DK" b="1" i="0" noProof="0" dirty="0">
                <a:solidFill>
                  <a:srgbClr val="29261B"/>
                </a:solidFill>
                <a:effectLst/>
                <a:latin typeface="Georgia" panose="02040502050405020303" pitchFamily="18" charset="0"/>
              </a:rPr>
              <a:t>Hvad</a:t>
            </a:r>
            <a:r>
              <a:rPr lang="da-DK" b="0" i="0" noProof="0" dirty="0">
                <a:solidFill>
                  <a:srgbClr val="29261B"/>
                </a:solidFill>
                <a:effectLst/>
                <a:latin typeface="Georgia" panose="02040502050405020303" pitchFamily="18" charset="0"/>
              </a:rPr>
              <a:t>: Fortæl om din specifikke opgave (Jeg skal skrive et blogindlæg om bæredygtig mode)</a:t>
            </a:r>
          </a:p>
          <a:p>
            <a:pPr algn="l">
              <a:buFont typeface="+mj-lt"/>
              <a:buAutoNum type="arabicPeriod"/>
            </a:pPr>
            <a:r>
              <a:rPr lang="da-DK" b="1" i="0" noProof="0" dirty="0">
                <a:solidFill>
                  <a:srgbClr val="29261B"/>
                </a:solidFill>
                <a:effectLst/>
                <a:latin typeface="Georgia" panose="02040502050405020303" pitchFamily="18" charset="0"/>
              </a:rPr>
              <a:t>Hvorfor</a:t>
            </a:r>
            <a:r>
              <a:rPr lang="da-DK" b="0" i="0" noProof="0" dirty="0">
                <a:solidFill>
                  <a:srgbClr val="29261B"/>
                </a:solidFill>
                <a:effectLst/>
                <a:latin typeface="Georgia" panose="02040502050405020303" pitchFamily="18" charset="0"/>
              </a:rPr>
              <a:t>: Del dit mål (Det skal appellere til Gen Z kunder)</a:t>
            </a:r>
          </a:p>
          <a:p>
            <a:pPr algn="l">
              <a:buFont typeface="+mj-lt"/>
              <a:buAutoNum type="arabicPeriod"/>
            </a:pPr>
            <a:r>
              <a:rPr lang="da-DK" b="1" i="0" noProof="0" dirty="0">
                <a:solidFill>
                  <a:srgbClr val="29261B"/>
                </a:solidFill>
                <a:effectLst/>
                <a:latin typeface="Georgia" panose="02040502050405020303" pitchFamily="18" charset="0"/>
              </a:rPr>
              <a:t>Hvordan</a:t>
            </a:r>
            <a:r>
              <a:rPr lang="da-DK" b="0" i="0" noProof="0" dirty="0">
                <a:solidFill>
                  <a:srgbClr val="29261B"/>
                </a:solidFill>
                <a:effectLst/>
                <a:latin typeface="Georgia" panose="02040502050405020303" pitchFamily="18" charset="0"/>
              </a:rPr>
              <a:t>: Hvad er dine præferencer (Det skal være under 500 ord og inkludere </a:t>
            </a:r>
            <a:r>
              <a:rPr lang="da-DK" noProof="0" dirty="0">
                <a:solidFill>
                  <a:srgbClr val="29261B"/>
                </a:solidFill>
                <a:latin typeface="Georgia" panose="02040502050405020303" pitchFamily="18" charset="0"/>
              </a:rPr>
              <a:t>statistik</a:t>
            </a:r>
            <a:r>
              <a:rPr lang="da-DK" b="0" i="0" noProof="0" dirty="0">
                <a:solidFill>
                  <a:srgbClr val="29261B"/>
                </a:solidFill>
                <a:effectLst/>
                <a:latin typeface="Georgia" panose="02040502050405020303" pitchFamily="18" charset="0"/>
              </a:rPr>
              <a:t>)</a:t>
            </a:r>
          </a:p>
          <a:p>
            <a:endParaRPr lang="da-DK" dirty="0"/>
          </a:p>
        </p:txBody>
      </p:sp>
    </p:spTree>
    <p:extLst>
      <p:ext uri="{BB962C8B-B14F-4D97-AF65-F5344CB8AC3E}">
        <p14:creationId xmlns:p14="http://schemas.microsoft.com/office/powerpoint/2010/main" val="269784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8">
            <a:extLst>
              <a:ext uri="{FF2B5EF4-FFF2-40B4-BE49-F238E27FC236}">
                <a16:creationId xmlns:a16="http://schemas.microsoft.com/office/drawing/2014/main" id="{505385DC-78FD-BABE-8D81-C153CC012467}"/>
              </a:ex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224" b="31224"/>
          <a:stretch/>
        </p:blipFill>
        <p:spPr>
          <a:xfrm>
            <a:off x="15" y="9"/>
            <a:ext cx="12191985" cy="4578333"/>
          </a:xfrm>
          <a:noFill/>
        </p:spPr>
      </p:pic>
      <p:sp>
        <p:nvSpPr>
          <p:cNvPr id="2" name="Titel 1">
            <a:extLst>
              <a:ext uri="{FF2B5EF4-FFF2-40B4-BE49-F238E27FC236}">
                <a16:creationId xmlns:a16="http://schemas.microsoft.com/office/drawing/2014/main" id="{2A4F3F3D-9BC2-1933-4D29-3FD56DD889CE}"/>
              </a:ext>
            </a:extLst>
          </p:cNvPr>
          <p:cNvSpPr>
            <a:spLocks noGrp="1"/>
          </p:cNvSpPr>
          <p:nvPr>
            <p:ph type="title"/>
          </p:nvPr>
        </p:nvSpPr>
        <p:spPr>
          <a:xfrm>
            <a:off x="1097279" y="4799362"/>
            <a:ext cx="10113645" cy="743682"/>
          </a:xfrm>
        </p:spPr>
        <p:txBody>
          <a:bodyPr anchor="b">
            <a:normAutofit/>
          </a:bodyPr>
          <a:lstStyle/>
          <a:p>
            <a:r>
              <a:rPr lang="da-DK" dirty="0"/>
              <a:t>Teknikker</a:t>
            </a:r>
          </a:p>
        </p:txBody>
      </p:sp>
      <p:sp>
        <p:nvSpPr>
          <p:cNvPr id="3" name="Pladsholder til indhold 2">
            <a:extLst>
              <a:ext uri="{FF2B5EF4-FFF2-40B4-BE49-F238E27FC236}">
                <a16:creationId xmlns:a16="http://schemas.microsoft.com/office/drawing/2014/main" id="{8487E38A-4575-B5FC-8302-DB9D6A826E0C}"/>
              </a:ext>
            </a:extLst>
          </p:cNvPr>
          <p:cNvSpPr>
            <a:spLocks noGrp="1"/>
          </p:cNvSpPr>
          <p:nvPr>
            <p:ph type="body" sz="half" idx="2"/>
          </p:nvPr>
        </p:nvSpPr>
        <p:spPr>
          <a:xfrm>
            <a:off x="1097279" y="5715000"/>
            <a:ext cx="10113264" cy="609600"/>
          </a:xfrm>
        </p:spPr>
        <p:txBody>
          <a:bodyPr>
            <a:normAutofit/>
          </a:bodyPr>
          <a:lstStyle/>
          <a:p>
            <a:r>
              <a:rPr lang="da-DK" dirty="0"/>
              <a:t>Der er mange Prompt Engineering teknikker. Vi </a:t>
            </a:r>
            <a:r>
              <a:rPr lang="da-DK"/>
              <a:t>gennemgår kun nogle </a:t>
            </a:r>
            <a:r>
              <a:rPr lang="da-DK" dirty="0"/>
              <a:t>få her.</a:t>
            </a:r>
          </a:p>
        </p:txBody>
      </p:sp>
    </p:spTree>
    <p:extLst>
      <p:ext uri="{BB962C8B-B14F-4D97-AF65-F5344CB8AC3E}">
        <p14:creationId xmlns:p14="http://schemas.microsoft.com/office/powerpoint/2010/main" val="20327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D7352-07F4-1EF1-65D7-72BC7976B4B0}"/>
              </a:ext>
            </a:extLst>
          </p:cNvPr>
          <p:cNvSpPr>
            <a:spLocks noGrp="1"/>
          </p:cNvSpPr>
          <p:nvPr>
            <p:ph type="title"/>
          </p:nvPr>
        </p:nvSpPr>
        <p:spPr/>
        <p:txBody>
          <a:bodyPr/>
          <a:lstStyle/>
          <a:p>
            <a:r>
              <a:rPr lang="da-DK" dirty="0"/>
              <a:t>Forklar mig</a:t>
            </a:r>
          </a:p>
        </p:txBody>
      </p:sp>
      <p:sp>
        <p:nvSpPr>
          <p:cNvPr id="3" name="Pladsholder til indhold 2">
            <a:extLst>
              <a:ext uri="{FF2B5EF4-FFF2-40B4-BE49-F238E27FC236}">
                <a16:creationId xmlns:a16="http://schemas.microsoft.com/office/drawing/2014/main" id="{EE182DDD-6693-91BB-C843-271D46E80515}"/>
              </a:ext>
            </a:extLst>
          </p:cNvPr>
          <p:cNvSpPr>
            <a:spLocks noGrp="1"/>
          </p:cNvSpPr>
          <p:nvPr>
            <p:ph idx="1"/>
          </p:nvPr>
        </p:nvSpPr>
        <p:spPr/>
        <p:txBody>
          <a:bodyPr/>
          <a:lstStyle/>
          <a:p>
            <a:r>
              <a:rPr lang="da-DK" dirty="0"/>
              <a:t>Hvis du skriver ”hvad er [emne]?” signalerer du at du ønsker et kort, præcist svar. Hvis du gerne vil have et længere og mere uddybende svar, kan du i stedet prompte ”forklar mig om [emne]”. </a:t>
            </a:r>
          </a:p>
          <a:p>
            <a:r>
              <a:rPr lang="da-DK" dirty="0"/>
              <a:t>Du kan også skrive ”fortæl mig om [person/emne/objekt]”.</a:t>
            </a:r>
          </a:p>
        </p:txBody>
      </p:sp>
    </p:spTree>
    <p:extLst>
      <p:ext uri="{BB962C8B-B14F-4D97-AF65-F5344CB8AC3E}">
        <p14:creationId xmlns:p14="http://schemas.microsoft.com/office/powerpoint/2010/main" val="285241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DEAA3-AAD4-78AE-7959-C8231F70C2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963AE5-7BD6-70D9-1955-3A069AE226A1}"/>
              </a:ext>
            </a:extLst>
          </p:cNvPr>
          <p:cNvSpPr>
            <a:spLocks noGrp="1"/>
          </p:cNvSpPr>
          <p:nvPr>
            <p:ph type="title"/>
          </p:nvPr>
        </p:nvSpPr>
        <p:spPr>
          <a:xfrm>
            <a:off x="1097280" y="286603"/>
            <a:ext cx="10058400" cy="1450757"/>
          </a:xfrm>
        </p:spPr>
        <p:txBody>
          <a:bodyPr anchor="b">
            <a:normAutofit/>
          </a:bodyPr>
          <a:lstStyle/>
          <a:p>
            <a:r>
              <a:rPr lang="da-DK" dirty="0" err="1"/>
              <a:t>Think</a:t>
            </a:r>
            <a:r>
              <a:rPr lang="da-DK" dirty="0"/>
              <a:t> </a:t>
            </a:r>
            <a:r>
              <a:rPr lang="da-DK" dirty="0" err="1"/>
              <a:t>Deeper</a:t>
            </a:r>
            <a:endParaRPr lang="da-DK" dirty="0"/>
          </a:p>
        </p:txBody>
      </p:sp>
      <p:sp>
        <p:nvSpPr>
          <p:cNvPr id="3" name="Pladsholder til indhold 2">
            <a:extLst>
              <a:ext uri="{FF2B5EF4-FFF2-40B4-BE49-F238E27FC236}">
                <a16:creationId xmlns:a16="http://schemas.microsoft.com/office/drawing/2014/main" id="{970C36F4-9E10-A1FE-E774-E210611C1AF7}"/>
              </a:ext>
            </a:extLst>
          </p:cNvPr>
          <p:cNvSpPr>
            <a:spLocks noGrp="1"/>
          </p:cNvSpPr>
          <p:nvPr>
            <p:ph sz="half" idx="1"/>
          </p:nvPr>
        </p:nvSpPr>
        <p:spPr>
          <a:xfrm>
            <a:off x="1097280" y="2120900"/>
            <a:ext cx="4639736" cy="3748193"/>
          </a:xfrm>
        </p:spPr>
        <p:txBody>
          <a:bodyPr>
            <a:normAutofit/>
          </a:bodyPr>
          <a:lstStyle/>
          <a:p>
            <a:pPr>
              <a:lnSpc>
                <a:spcPct val="100000"/>
              </a:lnSpc>
            </a:pPr>
            <a:r>
              <a:rPr lang="da-DK" sz="1600" dirty="0"/>
              <a:t>Du kan også bruge indstillinger i nogle af sprogmodellerne, for at få længere og mere udførlige svar:</a:t>
            </a:r>
          </a:p>
          <a:p>
            <a:pPr>
              <a:lnSpc>
                <a:spcPct val="100000"/>
              </a:lnSpc>
            </a:pPr>
            <a:r>
              <a:rPr lang="da-DK" sz="1600" dirty="0"/>
              <a:t>I Copilot kan du brug indstillingen ”</a:t>
            </a:r>
            <a:r>
              <a:rPr lang="en-US" sz="1600" dirty="0" err="1"/>
              <a:t>Dybere</a:t>
            </a:r>
            <a:r>
              <a:rPr lang="en-US" sz="1600" dirty="0"/>
              <a:t> </a:t>
            </a:r>
            <a:r>
              <a:rPr lang="en-US" sz="1600" dirty="0" err="1"/>
              <a:t>refleksion</a:t>
            </a:r>
            <a:r>
              <a:rPr lang="da-DK" sz="1600" dirty="0"/>
              <a:t>” for et mere udførligt svar. Lige under feltet som du skriver dit prompt i, kan du ændre ”smart” til ”dybere refleksion”.</a:t>
            </a:r>
          </a:p>
          <a:p>
            <a:pPr>
              <a:lnSpc>
                <a:spcPct val="100000"/>
              </a:lnSpc>
            </a:pPr>
            <a:r>
              <a:rPr lang="da-DK" sz="1600" dirty="0"/>
              <a:t>I ChatGPT klikker du på + og vælger ”</a:t>
            </a:r>
            <a:r>
              <a:rPr lang="en-US" sz="1600" noProof="0" dirty="0" err="1"/>
              <a:t>Tænker</a:t>
            </a:r>
            <a:r>
              <a:rPr lang="da-DK" sz="1600" dirty="0"/>
              <a:t>”.</a:t>
            </a:r>
          </a:p>
          <a:p>
            <a:pPr>
              <a:lnSpc>
                <a:spcPct val="100000"/>
              </a:lnSpc>
            </a:pPr>
            <a:r>
              <a:rPr lang="da-DK" sz="1600" dirty="0"/>
              <a:t>I </a:t>
            </a:r>
            <a:r>
              <a:rPr lang="da-DK" sz="1600" dirty="0" err="1"/>
              <a:t>Gemini</a:t>
            </a:r>
            <a:r>
              <a:rPr lang="da-DK" sz="1600" dirty="0"/>
              <a:t> ændrer du ”Fast” til ”</a:t>
            </a:r>
            <a:r>
              <a:rPr lang="da-DK" sz="1600" dirty="0" err="1"/>
              <a:t>Thinking</a:t>
            </a:r>
            <a:r>
              <a:rPr lang="da-DK" sz="1600" dirty="0"/>
              <a:t>” i højre side.</a:t>
            </a:r>
          </a:p>
          <a:p>
            <a:pPr>
              <a:lnSpc>
                <a:spcPct val="100000"/>
              </a:lnSpc>
            </a:pPr>
            <a:r>
              <a:rPr lang="da-DK" sz="1600" dirty="0"/>
              <a:t>I Claude klikker du på uret for at vælge ”Extended </a:t>
            </a:r>
            <a:r>
              <a:rPr lang="da-DK" sz="1600" dirty="0" err="1"/>
              <a:t>thinking</a:t>
            </a:r>
            <a:r>
              <a:rPr lang="da-DK" sz="1600" dirty="0"/>
              <a:t>”.</a:t>
            </a:r>
          </a:p>
        </p:txBody>
      </p:sp>
      <p:pic>
        <p:nvPicPr>
          <p:cNvPr id="6" name="Billede 5">
            <a:extLst>
              <a:ext uri="{FF2B5EF4-FFF2-40B4-BE49-F238E27FC236}">
                <a16:creationId xmlns:a16="http://schemas.microsoft.com/office/drawing/2014/main" id="{FDE2F511-8659-3E9E-1373-FC86A522F4F6}"/>
              </a:ext>
            </a:extLst>
          </p:cNvPr>
          <p:cNvPicPr>
            <a:picLocks noChangeAspect="1"/>
          </p:cNvPicPr>
          <p:nvPr/>
        </p:nvPicPr>
        <p:blipFill>
          <a:blip r:embed="rId2"/>
          <a:stretch>
            <a:fillRect/>
          </a:stretch>
        </p:blipFill>
        <p:spPr>
          <a:xfrm>
            <a:off x="6687850" y="2120900"/>
            <a:ext cx="4295924" cy="3748194"/>
          </a:xfrm>
          <a:prstGeom prst="rect">
            <a:avLst/>
          </a:prstGeom>
          <a:noFill/>
        </p:spPr>
      </p:pic>
    </p:spTree>
    <p:extLst>
      <p:ext uri="{BB962C8B-B14F-4D97-AF65-F5344CB8AC3E}">
        <p14:creationId xmlns:p14="http://schemas.microsoft.com/office/powerpoint/2010/main" val="154693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41129-EDFE-5017-4A28-075A18C6DBE4}"/>
              </a:ext>
            </a:extLst>
          </p:cNvPr>
          <p:cNvSpPr>
            <a:spLocks noGrp="1"/>
          </p:cNvSpPr>
          <p:nvPr>
            <p:ph type="title"/>
          </p:nvPr>
        </p:nvSpPr>
        <p:spPr/>
        <p:txBody>
          <a:bodyPr/>
          <a:lstStyle/>
          <a:p>
            <a:r>
              <a:rPr lang="da-DK" dirty="0"/>
              <a:t>Fokus</a:t>
            </a:r>
          </a:p>
        </p:txBody>
      </p:sp>
      <p:sp>
        <p:nvSpPr>
          <p:cNvPr id="3" name="Pladsholder til indhold 2">
            <a:extLst>
              <a:ext uri="{FF2B5EF4-FFF2-40B4-BE49-F238E27FC236}">
                <a16:creationId xmlns:a16="http://schemas.microsoft.com/office/drawing/2014/main" id="{FE473971-B632-8801-4829-8939479BF2AF}"/>
              </a:ext>
            </a:extLst>
          </p:cNvPr>
          <p:cNvSpPr>
            <a:spLocks noGrp="1"/>
          </p:cNvSpPr>
          <p:nvPr>
            <p:ph idx="1"/>
          </p:nvPr>
        </p:nvSpPr>
        <p:spPr/>
        <p:txBody>
          <a:bodyPr/>
          <a:lstStyle/>
          <a:p>
            <a:r>
              <a:rPr lang="da-DK" dirty="0"/>
              <a:t>Med fokus prompting peger du sprogmodellen i en bestemt retning. Det kan være at du er interesseret i et bestemt aspekt af et større emne. Ved at udvide dit prompt med at skrive ”med fokus på …” sikrer du at svaret rammer mere præcist ind i det du er interesseret i og du undgår alt for meget irrelevant information.</a:t>
            </a:r>
          </a:p>
        </p:txBody>
      </p:sp>
    </p:spTree>
    <p:extLst>
      <p:ext uri="{BB962C8B-B14F-4D97-AF65-F5344CB8AC3E}">
        <p14:creationId xmlns:p14="http://schemas.microsoft.com/office/powerpoint/2010/main" val="4004423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91F3B-045F-89CE-F03B-1FE795462493}"/>
              </a:ext>
            </a:extLst>
          </p:cNvPr>
          <p:cNvSpPr>
            <a:spLocks noGrp="1"/>
          </p:cNvSpPr>
          <p:nvPr>
            <p:ph type="title"/>
          </p:nvPr>
        </p:nvSpPr>
        <p:spPr/>
        <p:txBody>
          <a:bodyPr/>
          <a:lstStyle/>
          <a:p>
            <a:r>
              <a:rPr lang="da-DK" dirty="0"/>
              <a:t>Øvelser</a:t>
            </a:r>
          </a:p>
        </p:txBody>
      </p:sp>
      <p:sp>
        <p:nvSpPr>
          <p:cNvPr id="3" name="Pladsholder til indhold 2">
            <a:extLst>
              <a:ext uri="{FF2B5EF4-FFF2-40B4-BE49-F238E27FC236}">
                <a16:creationId xmlns:a16="http://schemas.microsoft.com/office/drawing/2014/main" id="{15BCD357-E6C8-E242-5FDE-5D2B93D107DF}"/>
              </a:ext>
            </a:extLst>
          </p:cNvPr>
          <p:cNvSpPr>
            <a:spLocks noGrp="1"/>
          </p:cNvSpPr>
          <p:nvPr>
            <p:ph idx="1"/>
          </p:nvPr>
        </p:nvSpPr>
        <p:spPr/>
        <p:txBody>
          <a:bodyPr/>
          <a:lstStyle/>
          <a:p>
            <a:r>
              <a:rPr lang="da-DK" dirty="0"/>
              <a:t>Nu skal vi lave den første øvelse.</a:t>
            </a:r>
          </a:p>
          <a:p>
            <a:r>
              <a:rPr lang="da-DK" dirty="0"/>
              <a:t>Du vælger selv, hvilken sprogmodel du vil bruge.</a:t>
            </a:r>
          </a:p>
          <a:p>
            <a:r>
              <a:rPr lang="da-DK" dirty="0"/>
              <a:t>Det kan være på computer eller på en mobil/tablet.</a:t>
            </a:r>
          </a:p>
          <a:p>
            <a:r>
              <a:rPr lang="da-DK" dirty="0"/>
              <a:t>Det kan f.eks. være:</a:t>
            </a:r>
          </a:p>
          <a:p>
            <a:r>
              <a:rPr lang="da-DK" dirty="0">
                <a:hlinkClick r:id="rId2"/>
              </a:rPr>
              <a:t>https://chatgpt.com/</a:t>
            </a:r>
            <a:endParaRPr lang="da-DK" dirty="0"/>
          </a:p>
          <a:p>
            <a:r>
              <a:rPr lang="da-DK" dirty="0">
                <a:hlinkClick r:id="rId3"/>
              </a:rPr>
              <a:t>https://copilot.microsoft.com/</a:t>
            </a:r>
            <a:endParaRPr lang="da-DK" dirty="0"/>
          </a:p>
          <a:p>
            <a:r>
              <a:rPr lang="da-DK" dirty="0">
                <a:hlinkClick r:id="rId4"/>
              </a:rPr>
              <a:t>https://gemini.google.com/</a:t>
            </a:r>
            <a:endParaRPr lang="da-DK" dirty="0"/>
          </a:p>
          <a:p>
            <a:r>
              <a:rPr lang="da-DK" dirty="0">
                <a:hlinkClick r:id="rId5"/>
              </a:rPr>
              <a:t>https://claude.ai/</a:t>
            </a:r>
            <a:endParaRPr lang="da-DK" dirty="0"/>
          </a:p>
          <a:p>
            <a:r>
              <a:rPr lang="da-DK" dirty="0"/>
              <a:t>Alle fire findes også som apps til din mobil. Pas dog på kopier. De efterligner logoet og/eller hedder noget der ligner.</a:t>
            </a:r>
          </a:p>
          <a:p>
            <a:endParaRPr lang="da-DK" dirty="0"/>
          </a:p>
        </p:txBody>
      </p:sp>
    </p:spTree>
    <p:extLst>
      <p:ext uri="{BB962C8B-B14F-4D97-AF65-F5344CB8AC3E}">
        <p14:creationId xmlns:p14="http://schemas.microsoft.com/office/powerpoint/2010/main" val="188061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F7694CE-F52E-102F-CA44-5570E1099A5F}"/>
              </a:ext>
            </a:extLst>
          </p:cNvPr>
          <p:cNvPicPr>
            <a:picLocks noChangeAspect="1"/>
          </p:cNvPicPr>
          <p:nvPr/>
        </p:nvPicPr>
        <p:blipFill>
          <a:blip r:embed="rId2"/>
          <a:stretch>
            <a:fillRect/>
          </a:stretch>
        </p:blipFill>
        <p:spPr>
          <a:xfrm>
            <a:off x="493481" y="686360"/>
            <a:ext cx="1440000" cy="1440000"/>
          </a:xfrm>
          <a:prstGeom prst="rect">
            <a:avLst/>
          </a:prstGeom>
        </p:spPr>
      </p:pic>
      <p:pic>
        <p:nvPicPr>
          <p:cNvPr id="7" name="Billede 6">
            <a:extLst>
              <a:ext uri="{FF2B5EF4-FFF2-40B4-BE49-F238E27FC236}">
                <a16:creationId xmlns:a16="http://schemas.microsoft.com/office/drawing/2014/main" id="{D7B2EB2D-654E-B2C5-E7FB-CE62BB65A74F}"/>
              </a:ext>
            </a:extLst>
          </p:cNvPr>
          <p:cNvPicPr>
            <a:picLocks noChangeAspect="1"/>
          </p:cNvPicPr>
          <p:nvPr/>
        </p:nvPicPr>
        <p:blipFill>
          <a:blip r:embed="rId3"/>
          <a:stretch>
            <a:fillRect/>
          </a:stretch>
        </p:blipFill>
        <p:spPr>
          <a:xfrm>
            <a:off x="2937844" y="686360"/>
            <a:ext cx="1440000" cy="1440000"/>
          </a:xfrm>
          <a:prstGeom prst="rect">
            <a:avLst/>
          </a:prstGeom>
        </p:spPr>
      </p:pic>
      <p:pic>
        <p:nvPicPr>
          <p:cNvPr id="8" name="Billede 7">
            <a:extLst>
              <a:ext uri="{FF2B5EF4-FFF2-40B4-BE49-F238E27FC236}">
                <a16:creationId xmlns:a16="http://schemas.microsoft.com/office/drawing/2014/main" id="{C6ACC434-D676-B8FB-808D-2DE5543E671F}"/>
              </a:ext>
            </a:extLst>
          </p:cNvPr>
          <p:cNvPicPr>
            <a:picLocks noChangeAspect="1"/>
          </p:cNvPicPr>
          <p:nvPr/>
        </p:nvPicPr>
        <p:blipFill>
          <a:blip r:embed="rId4"/>
          <a:stretch>
            <a:fillRect/>
          </a:stretch>
        </p:blipFill>
        <p:spPr>
          <a:xfrm>
            <a:off x="5382207" y="686360"/>
            <a:ext cx="1440000" cy="1440000"/>
          </a:xfrm>
          <a:prstGeom prst="rect">
            <a:avLst/>
          </a:prstGeom>
        </p:spPr>
      </p:pic>
      <p:pic>
        <p:nvPicPr>
          <p:cNvPr id="9" name="Billede 8">
            <a:extLst>
              <a:ext uri="{FF2B5EF4-FFF2-40B4-BE49-F238E27FC236}">
                <a16:creationId xmlns:a16="http://schemas.microsoft.com/office/drawing/2014/main" id="{7720F402-20E4-BA9B-F2AD-B7E6FC63E666}"/>
              </a:ext>
            </a:extLst>
          </p:cNvPr>
          <p:cNvPicPr>
            <a:picLocks noChangeAspect="1"/>
          </p:cNvPicPr>
          <p:nvPr/>
        </p:nvPicPr>
        <p:blipFill>
          <a:blip r:embed="rId5"/>
          <a:stretch>
            <a:fillRect/>
          </a:stretch>
        </p:blipFill>
        <p:spPr>
          <a:xfrm>
            <a:off x="7826569" y="686360"/>
            <a:ext cx="1440000" cy="1440000"/>
          </a:xfrm>
          <a:prstGeom prst="rect">
            <a:avLst/>
          </a:prstGeom>
        </p:spPr>
      </p:pic>
      <p:pic>
        <p:nvPicPr>
          <p:cNvPr id="10" name="Billede 9">
            <a:extLst>
              <a:ext uri="{FF2B5EF4-FFF2-40B4-BE49-F238E27FC236}">
                <a16:creationId xmlns:a16="http://schemas.microsoft.com/office/drawing/2014/main" id="{FE2C0054-3ED5-2284-C46B-ABEBCED17955}"/>
              </a:ext>
            </a:extLst>
          </p:cNvPr>
          <p:cNvPicPr>
            <a:picLocks noChangeAspect="1"/>
          </p:cNvPicPr>
          <p:nvPr/>
        </p:nvPicPr>
        <p:blipFill>
          <a:blip r:embed="rId6"/>
          <a:stretch>
            <a:fillRect/>
          </a:stretch>
        </p:blipFill>
        <p:spPr>
          <a:xfrm>
            <a:off x="10270932" y="686360"/>
            <a:ext cx="1440000" cy="1440000"/>
          </a:xfrm>
          <a:prstGeom prst="rect">
            <a:avLst/>
          </a:prstGeom>
        </p:spPr>
      </p:pic>
    </p:spTree>
    <p:extLst>
      <p:ext uri="{BB962C8B-B14F-4D97-AF65-F5344CB8AC3E}">
        <p14:creationId xmlns:p14="http://schemas.microsoft.com/office/powerpoint/2010/main" val="8335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3AA47-4FBF-53C0-B282-7FF9B9C42A00}"/>
              </a:ext>
            </a:extLst>
          </p:cNvPr>
          <p:cNvSpPr>
            <a:spLocks noGrp="1"/>
          </p:cNvSpPr>
          <p:nvPr>
            <p:ph type="title"/>
          </p:nvPr>
        </p:nvSpPr>
        <p:spPr/>
        <p:txBody>
          <a:bodyPr/>
          <a:lstStyle/>
          <a:p>
            <a:r>
              <a:rPr lang="da-DK" dirty="0"/>
              <a:t>Øvelse 1</a:t>
            </a:r>
          </a:p>
        </p:txBody>
      </p:sp>
      <p:sp>
        <p:nvSpPr>
          <p:cNvPr id="3" name="Pladsholder til indhold 2">
            <a:extLst>
              <a:ext uri="{FF2B5EF4-FFF2-40B4-BE49-F238E27FC236}">
                <a16:creationId xmlns:a16="http://schemas.microsoft.com/office/drawing/2014/main" id="{EAD19B06-A8B1-4D8A-2BE2-CD1343A58227}"/>
              </a:ext>
            </a:extLst>
          </p:cNvPr>
          <p:cNvSpPr>
            <a:spLocks noGrp="1"/>
          </p:cNvSpPr>
          <p:nvPr>
            <p:ph idx="1"/>
          </p:nvPr>
        </p:nvSpPr>
        <p:spPr/>
        <p:txBody>
          <a:bodyPr/>
          <a:lstStyle/>
          <a:p>
            <a:r>
              <a:rPr lang="da-DK" dirty="0"/>
              <a:t>Start med at vælge en ny chat, så du starter helt forfra og sprogmodellen ikke bruger din tidligere aktivitet som kontekst.</a:t>
            </a:r>
          </a:p>
          <a:p>
            <a:r>
              <a:rPr lang="da-DK" dirty="0"/>
              <a:t>1. Skriv et simpelt ”hvad er” prompt. F.eks. ”Hvad er fotosyntese?”. Reflektér over svaret. Er det, som du forventede?</a:t>
            </a:r>
          </a:p>
          <a:p>
            <a:r>
              <a:rPr lang="da-DK" dirty="0"/>
              <a:t>2. Lav dit prompt om til et ”forklar mig” prompt. F.eks. ”Forklar mig om fotosyntese”. Fik du et mere uddybende svar?</a:t>
            </a:r>
          </a:p>
          <a:p>
            <a:r>
              <a:rPr lang="da-DK" dirty="0"/>
              <a:t>3. Prøv at fokusere dit spørgsmål. F.eks. ”Forklar mig om fotosyntese, med fokus på alger”.</a:t>
            </a:r>
          </a:p>
        </p:txBody>
      </p:sp>
      <p:sp>
        <p:nvSpPr>
          <p:cNvPr id="4" name="Pladsholder til tekst 3">
            <a:extLst>
              <a:ext uri="{FF2B5EF4-FFF2-40B4-BE49-F238E27FC236}">
                <a16:creationId xmlns:a16="http://schemas.microsoft.com/office/drawing/2014/main" id="{C9F93B82-1D49-1736-9AF2-61F8C5EA10EB}"/>
              </a:ext>
            </a:extLst>
          </p:cNvPr>
          <p:cNvSpPr>
            <a:spLocks noGrp="1"/>
          </p:cNvSpPr>
          <p:nvPr>
            <p:ph type="body" sz="half" idx="2"/>
          </p:nvPr>
        </p:nvSpPr>
        <p:spPr>
          <a:xfrm>
            <a:off x="643466" y="3081699"/>
            <a:ext cx="3517567" cy="3064505"/>
          </a:xfrm>
        </p:spPr>
        <p:txBody>
          <a:bodyPr/>
          <a:lstStyle/>
          <a:p>
            <a:r>
              <a:rPr lang="da-DK" dirty="0"/>
              <a:t>Forklar og Fokus</a:t>
            </a:r>
          </a:p>
          <a:p>
            <a:r>
              <a:rPr lang="da-DK" dirty="0"/>
              <a:t>10 minutter</a:t>
            </a:r>
          </a:p>
          <a:p>
            <a:endParaRPr lang="da-DK" dirty="0"/>
          </a:p>
        </p:txBody>
      </p:sp>
    </p:spTree>
    <p:extLst>
      <p:ext uri="{BB962C8B-B14F-4D97-AF65-F5344CB8AC3E}">
        <p14:creationId xmlns:p14="http://schemas.microsoft.com/office/powerpoint/2010/main" val="116748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EFB23-FD84-9475-68FE-8E349CBEDB64}"/>
              </a:ext>
            </a:extLst>
          </p:cNvPr>
          <p:cNvSpPr>
            <a:spLocks noGrp="1"/>
          </p:cNvSpPr>
          <p:nvPr>
            <p:ph type="title"/>
          </p:nvPr>
        </p:nvSpPr>
        <p:spPr/>
        <p:txBody>
          <a:bodyPr/>
          <a:lstStyle/>
          <a:p>
            <a:r>
              <a:rPr lang="da-DK" dirty="0"/>
              <a:t>Rolle</a:t>
            </a:r>
          </a:p>
        </p:txBody>
      </p:sp>
      <p:sp>
        <p:nvSpPr>
          <p:cNvPr id="3" name="Pladsholder til indhold 2">
            <a:extLst>
              <a:ext uri="{FF2B5EF4-FFF2-40B4-BE49-F238E27FC236}">
                <a16:creationId xmlns:a16="http://schemas.microsoft.com/office/drawing/2014/main" id="{99B53870-A226-1D85-D162-AB9344A3530C}"/>
              </a:ext>
            </a:extLst>
          </p:cNvPr>
          <p:cNvSpPr>
            <a:spLocks noGrp="1"/>
          </p:cNvSpPr>
          <p:nvPr>
            <p:ph idx="1"/>
          </p:nvPr>
        </p:nvSpPr>
        <p:spPr/>
        <p:txBody>
          <a:bodyPr/>
          <a:lstStyle/>
          <a:p>
            <a:r>
              <a:rPr lang="da-DK" sz="2000" dirty="0"/>
              <a:t>Med rolle teknikken beder vi AI-modellen om at agere som en specifik person eller faggruppe, for at få et svar der er skræddersyet til vores behov. </a:t>
            </a:r>
          </a:p>
          <a:p>
            <a:endParaRPr lang="da-DK" sz="2000" dirty="0"/>
          </a:p>
          <a:p>
            <a:r>
              <a:rPr lang="da-DK" sz="2000" dirty="0"/>
              <a:t>Eksempler:</a:t>
            </a:r>
          </a:p>
          <a:p>
            <a:r>
              <a:rPr lang="da-DK" sz="2000" dirty="0"/>
              <a:t>”Du er en ernæringsekspert og skal vejlede mig i at leve sundt. Hvor mange kalorier må jeg indtage dagligt?”</a:t>
            </a:r>
          </a:p>
          <a:p>
            <a:r>
              <a:rPr lang="da-DK" sz="2000" dirty="0"/>
              <a:t>”Du er en underviser på et dansk gymnasium i faget dansk, giv mig feedback på den tekst jeg indsætter herefter.”</a:t>
            </a:r>
          </a:p>
          <a:p>
            <a:endParaRPr lang="da-DK" dirty="0"/>
          </a:p>
        </p:txBody>
      </p:sp>
    </p:spTree>
    <p:extLst>
      <p:ext uri="{BB962C8B-B14F-4D97-AF65-F5344CB8AC3E}">
        <p14:creationId xmlns:p14="http://schemas.microsoft.com/office/powerpoint/2010/main" val="158082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88C52-733A-E4E2-220C-1E98A8BE6B6C}"/>
              </a:ext>
            </a:extLst>
          </p:cNvPr>
          <p:cNvSpPr>
            <a:spLocks noGrp="1"/>
          </p:cNvSpPr>
          <p:nvPr>
            <p:ph type="title"/>
          </p:nvPr>
        </p:nvSpPr>
        <p:spPr/>
        <p:txBody>
          <a:bodyPr/>
          <a:lstStyle/>
          <a:p>
            <a:r>
              <a:rPr lang="da-DK" dirty="0"/>
              <a:t>Underviser</a:t>
            </a:r>
          </a:p>
        </p:txBody>
      </p:sp>
      <p:sp>
        <p:nvSpPr>
          <p:cNvPr id="3" name="Pladsholder til indhold 2">
            <a:extLst>
              <a:ext uri="{FF2B5EF4-FFF2-40B4-BE49-F238E27FC236}">
                <a16:creationId xmlns:a16="http://schemas.microsoft.com/office/drawing/2014/main" id="{0F611AA7-95CD-166A-ACFD-81BEB4BB3956}"/>
              </a:ext>
            </a:extLst>
          </p:cNvPr>
          <p:cNvSpPr>
            <a:spLocks noGrp="1"/>
          </p:cNvSpPr>
          <p:nvPr>
            <p:ph sz="half" idx="1"/>
          </p:nvPr>
        </p:nvSpPr>
        <p:spPr/>
        <p:txBody>
          <a:bodyPr/>
          <a:lstStyle/>
          <a:p>
            <a:r>
              <a:rPr lang="da-DK" dirty="0"/>
              <a:t>Rikke Fogh Jørgensen</a:t>
            </a:r>
            <a:br>
              <a:rPr lang="da-DK" dirty="0"/>
            </a:br>
            <a:r>
              <a:rPr lang="da-DK" dirty="0"/>
              <a:t>IKT-konsulent IBOS</a:t>
            </a:r>
            <a:br>
              <a:rPr lang="da-DK" dirty="0"/>
            </a:br>
            <a:r>
              <a:rPr lang="da-DK" dirty="0"/>
              <a:t>K39P@kk.dk</a:t>
            </a:r>
          </a:p>
        </p:txBody>
      </p:sp>
    </p:spTree>
    <p:extLst>
      <p:ext uri="{BB962C8B-B14F-4D97-AF65-F5344CB8AC3E}">
        <p14:creationId xmlns:p14="http://schemas.microsoft.com/office/powerpoint/2010/main" val="1422439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C4D20-35C8-E93B-9130-43BC3D3B27CD}"/>
              </a:ext>
            </a:extLst>
          </p:cNvPr>
          <p:cNvSpPr>
            <a:spLocks noGrp="1"/>
          </p:cNvSpPr>
          <p:nvPr>
            <p:ph type="title"/>
          </p:nvPr>
        </p:nvSpPr>
        <p:spPr/>
        <p:txBody>
          <a:bodyPr/>
          <a:lstStyle/>
          <a:p>
            <a:r>
              <a:rPr lang="da-DK" dirty="0"/>
              <a:t>Målgruppe</a:t>
            </a:r>
          </a:p>
        </p:txBody>
      </p:sp>
      <p:sp>
        <p:nvSpPr>
          <p:cNvPr id="3" name="Pladsholder til indhold 2">
            <a:extLst>
              <a:ext uri="{FF2B5EF4-FFF2-40B4-BE49-F238E27FC236}">
                <a16:creationId xmlns:a16="http://schemas.microsoft.com/office/drawing/2014/main" id="{642A8558-3D05-2965-28FB-A401A872036E}"/>
              </a:ext>
            </a:extLst>
          </p:cNvPr>
          <p:cNvSpPr>
            <a:spLocks noGrp="1"/>
          </p:cNvSpPr>
          <p:nvPr>
            <p:ph idx="1"/>
          </p:nvPr>
        </p:nvSpPr>
        <p:spPr/>
        <p:txBody>
          <a:bodyPr/>
          <a:lstStyle/>
          <a:p>
            <a:r>
              <a:rPr lang="da-DK" sz="2000" dirty="0"/>
              <a:t>Med målgruppe teknikken giver vi AI-modellen besked på at svare med en bestemt målgruppe i tankerne. Det kan f.eks. være en bestemt fag- eller interessegruppe, alder eller uddannelsesniveau.</a:t>
            </a:r>
          </a:p>
          <a:p>
            <a:endParaRPr lang="da-DK" sz="2000" dirty="0"/>
          </a:p>
          <a:p>
            <a:r>
              <a:rPr lang="da-DK" sz="2000" dirty="0"/>
              <a:t>Eksempler:</a:t>
            </a:r>
          </a:p>
          <a:p>
            <a:r>
              <a:rPr lang="da-DK" sz="2000" dirty="0"/>
              <a:t>”Beskriv kvantemekanik, forestil dig at jeg er ti år gammel.”</a:t>
            </a:r>
          </a:p>
          <a:p>
            <a:r>
              <a:rPr lang="da-DK" sz="2000" dirty="0"/>
              <a:t>”Foreslå emner til et blogindlæg. Målgruppen er synskonsulenter.”</a:t>
            </a:r>
          </a:p>
          <a:p>
            <a:endParaRPr lang="da-DK" dirty="0"/>
          </a:p>
        </p:txBody>
      </p:sp>
    </p:spTree>
    <p:extLst>
      <p:ext uri="{BB962C8B-B14F-4D97-AF65-F5344CB8AC3E}">
        <p14:creationId xmlns:p14="http://schemas.microsoft.com/office/powerpoint/2010/main" val="3860661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5211-FAA5-5EF7-8F74-68B0F0366AE4}"/>
              </a:ext>
            </a:extLst>
          </p:cNvPr>
          <p:cNvSpPr>
            <a:spLocks noGrp="1"/>
          </p:cNvSpPr>
          <p:nvPr>
            <p:ph type="title"/>
          </p:nvPr>
        </p:nvSpPr>
        <p:spPr/>
        <p:txBody>
          <a:bodyPr/>
          <a:lstStyle/>
          <a:p>
            <a:r>
              <a:rPr lang="da-DK" dirty="0"/>
              <a:t>Øvelse 2</a:t>
            </a:r>
          </a:p>
        </p:txBody>
      </p:sp>
      <p:sp>
        <p:nvSpPr>
          <p:cNvPr id="3" name="Pladsholder til indhold 2">
            <a:extLst>
              <a:ext uri="{FF2B5EF4-FFF2-40B4-BE49-F238E27FC236}">
                <a16:creationId xmlns:a16="http://schemas.microsoft.com/office/drawing/2014/main" id="{D431A2AF-7F74-7D63-9363-B9E1EBFA3A22}"/>
              </a:ext>
            </a:extLst>
          </p:cNvPr>
          <p:cNvSpPr>
            <a:spLocks noGrp="1"/>
          </p:cNvSpPr>
          <p:nvPr>
            <p:ph idx="1"/>
          </p:nvPr>
        </p:nvSpPr>
        <p:spPr/>
        <p:txBody>
          <a:bodyPr/>
          <a:lstStyle/>
          <a:p>
            <a:r>
              <a:rPr lang="da-DK" dirty="0"/>
              <a:t>Start med at vælge en ny chat, så du starter helt forfra og sprogmodellen ikke bruger din tidligere aktivitet som kontekst.</a:t>
            </a:r>
          </a:p>
          <a:p>
            <a:r>
              <a:rPr lang="da-DK" dirty="0"/>
              <a:t>1. Skriv en simpel prompt. </a:t>
            </a:r>
          </a:p>
          <a:p>
            <a:r>
              <a:rPr lang="da-DK" dirty="0"/>
              <a:t>2. Skriv den samme prompt, men tilføj nu en Rolle og en Målgruppe.</a:t>
            </a:r>
          </a:p>
          <a:p>
            <a:r>
              <a:rPr lang="da-DK" dirty="0"/>
              <a:t>3. Sammenlign de to svar. Hvordan ændrede svaret sig?</a:t>
            </a:r>
          </a:p>
        </p:txBody>
      </p:sp>
      <p:sp>
        <p:nvSpPr>
          <p:cNvPr id="4" name="Pladsholder til tekst 3">
            <a:extLst>
              <a:ext uri="{FF2B5EF4-FFF2-40B4-BE49-F238E27FC236}">
                <a16:creationId xmlns:a16="http://schemas.microsoft.com/office/drawing/2014/main" id="{19023ADE-83AD-30AB-6167-E1E1D764F334}"/>
              </a:ext>
            </a:extLst>
          </p:cNvPr>
          <p:cNvSpPr>
            <a:spLocks noGrp="1"/>
          </p:cNvSpPr>
          <p:nvPr>
            <p:ph type="body" sz="half" idx="2"/>
          </p:nvPr>
        </p:nvSpPr>
        <p:spPr/>
        <p:txBody>
          <a:bodyPr/>
          <a:lstStyle/>
          <a:p>
            <a:r>
              <a:rPr lang="da-DK" dirty="0"/>
              <a:t>Rolle og Målgruppe</a:t>
            </a:r>
          </a:p>
          <a:p>
            <a:r>
              <a:rPr lang="da-DK" dirty="0"/>
              <a:t>10 minutter</a:t>
            </a:r>
          </a:p>
        </p:txBody>
      </p:sp>
    </p:spTree>
    <p:extLst>
      <p:ext uri="{BB962C8B-B14F-4D97-AF65-F5344CB8AC3E}">
        <p14:creationId xmlns:p14="http://schemas.microsoft.com/office/powerpoint/2010/main" val="103841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88FAA-7235-2550-C039-7BDB5F81253D}"/>
              </a:ext>
            </a:extLst>
          </p:cNvPr>
          <p:cNvSpPr>
            <a:spLocks noGrp="1"/>
          </p:cNvSpPr>
          <p:nvPr>
            <p:ph type="title"/>
          </p:nvPr>
        </p:nvSpPr>
        <p:spPr/>
        <p:txBody>
          <a:bodyPr/>
          <a:lstStyle/>
          <a:p>
            <a:r>
              <a:rPr lang="da-DK" dirty="0"/>
              <a:t>En, to, mange</a:t>
            </a:r>
          </a:p>
        </p:txBody>
      </p:sp>
      <p:sp>
        <p:nvSpPr>
          <p:cNvPr id="6" name="Pladsholder til indhold 5">
            <a:extLst>
              <a:ext uri="{FF2B5EF4-FFF2-40B4-BE49-F238E27FC236}">
                <a16:creationId xmlns:a16="http://schemas.microsoft.com/office/drawing/2014/main" id="{DE5F1F09-C505-A079-DC94-F5C5C4BE9C4D}"/>
              </a:ext>
            </a:extLst>
          </p:cNvPr>
          <p:cNvSpPr>
            <a:spLocks noGrp="1"/>
          </p:cNvSpPr>
          <p:nvPr>
            <p:ph idx="1"/>
          </p:nvPr>
        </p:nvSpPr>
        <p:spPr>
          <a:xfrm>
            <a:off x="5008517" y="2142309"/>
            <a:ext cx="2174965" cy="8425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One-shot</a:t>
            </a:r>
          </a:p>
        </p:txBody>
      </p:sp>
      <p:sp>
        <p:nvSpPr>
          <p:cNvPr id="8" name="Pladsholder til indhold 5">
            <a:extLst>
              <a:ext uri="{FF2B5EF4-FFF2-40B4-BE49-F238E27FC236}">
                <a16:creationId xmlns:a16="http://schemas.microsoft.com/office/drawing/2014/main" id="{4BA31ED6-FB3C-979B-5D2A-CBE23CBC8454}"/>
              </a:ext>
            </a:extLst>
          </p:cNvPr>
          <p:cNvSpPr txBox="1">
            <a:spLocks/>
          </p:cNvSpPr>
          <p:nvPr/>
        </p:nvSpPr>
        <p:spPr>
          <a:xfrm>
            <a:off x="1209403" y="2142309"/>
            <a:ext cx="2174965" cy="8425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lt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lt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da-DK" dirty="0"/>
              <a:t>Zero-shot</a:t>
            </a:r>
          </a:p>
        </p:txBody>
      </p:sp>
      <p:sp>
        <p:nvSpPr>
          <p:cNvPr id="9" name="Pladsholder til indhold 5">
            <a:extLst>
              <a:ext uri="{FF2B5EF4-FFF2-40B4-BE49-F238E27FC236}">
                <a16:creationId xmlns:a16="http://schemas.microsoft.com/office/drawing/2014/main" id="{9F38CEC6-549E-549D-E93D-28ED9E2804B3}"/>
              </a:ext>
            </a:extLst>
          </p:cNvPr>
          <p:cNvSpPr txBox="1">
            <a:spLocks/>
          </p:cNvSpPr>
          <p:nvPr/>
        </p:nvSpPr>
        <p:spPr>
          <a:xfrm>
            <a:off x="8980715" y="2142309"/>
            <a:ext cx="2174965" cy="8425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lt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lt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en-US" noProof="0" dirty="0"/>
              <a:t>Few-shot</a:t>
            </a:r>
          </a:p>
        </p:txBody>
      </p:sp>
      <p:sp>
        <p:nvSpPr>
          <p:cNvPr id="10" name="Tekstfelt 9">
            <a:extLst>
              <a:ext uri="{FF2B5EF4-FFF2-40B4-BE49-F238E27FC236}">
                <a16:creationId xmlns:a16="http://schemas.microsoft.com/office/drawing/2014/main" id="{559DD923-0475-3B92-228B-8B097BDF4DB5}"/>
              </a:ext>
            </a:extLst>
          </p:cNvPr>
          <p:cNvSpPr txBox="1"/>
          <p:nvPr/>
        </p:nvSpPr>
        <p:spPr>
          <a:xfrm>
            <a:off x="1209403" y="3187337"/>
            <a:ext cx="2174965" cy="646331"/>
          </a:xfrm>
          <a:prstGeom prst="rect">
            <a:avLst/>
          </a:prstGeom>
          <a:noFill/>
        </p:spPr>
        <p:txBody>
          <a:bodyPr wrap="square" rtlCol="0">
            <a:spAutoFit/>
          </a:bodyPr>
          <a:lstStyle/>
          <a:p>
            <a:pPr algn="ctr"/>
            <a:r>
              <a:rPr lang="da-DK" dirty="0"/>
              <a:t>Du giver ingen eksempler.</a:t>
            </a:r>
          </a:p>
        </p:txBody>
      </p:sp>
      <p:sp>
        <p:nvSpPr>
          <p:cNvPr id="11" name="Tekstfelt 10">
            <a:extLst>
              <a:ext uri="{FF2B5EF4-FFF2-40B4-BE49-F238E27FC236}">
                <a16:creationId xmlns:a16="http://schemas.microsoft.com/office/drawing/2014/main" id="{31695C21-891F-C5CB-1AD1-DE88CA42541A}"/>
              </a:ext>
            </a:extLst>
          </p:cNvPr>
          <p:cNvSpPr txBox="1"/>
          <p:nvPr/>
        </p:nvSpPr>
        <p:spPr>
          <a:xfrm>
            <a:off x="4908368" y="3187337"/>
            <a:ext cx="2174965" cy="646331"/>
          </a:xfrm>
          <a:prstGeom prst="rect">
            <a:avLst/>
          </a:prstGeom>
          <a:noFill/>
        </p:spPr>
        <p:txBody>
          <a:bodyPr wrap="square" rtlCol="0">
            <a:spAutoFit/>
          </a:bodyPr>
          <a:lstStyle/>
          <a:p>
            <a:pPr algn="ctr"/>
            <a:r>
              <a:rPr lang="da-DK" dirty="0"/>
              <a:t>Du giver et enkelt eksempel.</a:t>
            </a:r>
          </a:p>
        </p:txBody>
      </p:sp>
      <p:sp>
        <p:nvSpPr>
          <p:cNvPr id="12" name="Tekstfelt 11">
            <a:extLst>
              <a:ext uri="{FF2B5EF4-FFF2-40B4-BE49-F238E27FC236}">
                <a16:creationId xmlns:a16="http://schemas.microsoft.com/office/drawing/2014/main" id="{F17F72E4-9908-7759-E29A-ADCC13EC7ED9}"/>
              </a:ext>
            </a:extLst>
          </p:cNvPr>
          <p:cNvSpPr txBox="1"/>
          <p:nvPr/>
        </p:nvSpPr>
        <p:spPr>
          <a:xfrm>
            <a:off x="8980714" y="3187337"/>
            <a:ext cx="2174965" cy="646331"/>
          </a:xfrm>
          <a:prstGeom prst="rect">
            <a:avLst/>
          </a:prstGeom>
          <a:noFill/>
        </p:spPr>
        <p:txBody>
          <a:bodyPr wrap="square" rtlCol="0">
            <a:spAutoFit/>
          </a:bodyPr>
          <a:lstStyle/>
          <a:p>
            <a:pPr algn="ctr"/>
            <a:r>
              <a:rPr lang="da-DK" dirty="0"/>
              <a:t>Du giver to, eller flere eksempler.</a:t>
            </a:r>
          </a:p>
        </p:txBody>
      </p:sp>
    </p:spTree>
    <p:extLst>
      <p:ext uri="{BB962C8B-B14F-4D97-AF65-F5344CB8AC3E}">
        <p14:creationId xmlns:p14="http://schemas.microsoft.com/office/powerpoint/2010/main" val="249285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AFEA7-8BDB-6772-6E68-9126D88BC803}"/>
              </a:ext>
            </a:extLst>
          </p:cNvPr>
          <p:cNvSpPr>
            <a:spLocks noGrp="1"/>
          </p:cNvSpPr>
          <p:nvPr>
            <p:ph type="title"/>
          </p:nvPr>
        </p:nvSpPr>
        <p:spPr/>
        <p:txBody>
          <a:bodyPr/>
          <a:lstStyle/>
          <a:p>
            <a:r>
              <a:rPr lang="en-US" dirty="0"/>
              <a:t>Few-shot examples</a:t>
            </a:r>
          </a:p>
        </p:txBody>
      </p:sp>
      <p:sp>
        <p:nvSpPr>
          <p:cNvPr id="3" name="Pladsholder til indhold 2">
            <a:extLst>
              <a:ext uri="{FF2B5EF4-FFF2-40B4-BE49-F238E27FC236}">
                <a16:creationId xmlns:a16="http://schemas.microsoft.com/office/drawing/2014/main" id="{F62B7911-3085-065F-F70F-69E05F44BB81}"/>
              </a:ext>
            </a:extLst>
          </p:cNvPr>
          <p:cNvSpPr>
            <a:spLocks noGrp="1"/>
          </p:cNvSpPr>
          <p:nvPr>
            <p:ph idx="1"/>
          </p:nvPr>
        </p:nvSpPr>
        <p:spPr>
          <a:xfrm>
            <a:off x="1097280" y="2108201"/>
            <a:ext cx="5143099" cy="3760891"/>
          </a:xfrm>
        </p:spPr>
        <p:txBody>
          <a:bodyPr>
            <a:normAutofit fontScale="85000" lnSpcReduction="20000"/>
          </a:bodyPr>
          <a:lstStyle/>
          <a:p>
            <a:pPr marL="0" indent="0">
              <a:buFontTx/>
              <a:buNone/>
            </a:pPr>
            <a:r>
              <a:rPr lang="da-DK" altLang="da-DK" sz="1800" dirty="0">
                <a:latin typeface="+mn-lt"/>
              </a:rPr>
              <a:t>Du giver modellen et par eksempler på hvordan du gerne vil have modellen til at svare og så lader du den fortsætte.</a:t>
            </a:r>
          </a:p>
          <a:p>
            <a:pPr marL="0" indent="0">
              <a:buFontTx/>
              <a:buNone/>
            </a:pPr>
            <a:r>
              <a:rPr lang="da-DK" altLang="da-DK" sz="1800" dirty="0">
                <a:latin typeface="+mn-lt"/>
              </a:rPr>
              <a:t>Eksempel: </a:t>
            </a:r>
          </a:p>
          <a:p>
            <a:pPr marL="0" indent="0">
              <a:buFontTx/>
              <a:buNone/>
            </a:pPr>
            <a:r>
              <a:rPr lang="da-DK" altLang="da-DK" sz="1800" dirty="0">
                <a:latin typeface="+mn-lt"/>
              </a:rPr>
              <a:t>Anmeldelse: Filmen var den bedste jeg nogensinde har set, et absolut mesterværk. </a:t>
            </a:r>
            <a:br>
              <a:rPr lang="da-DK" altLang="da-DK" sz="1800" dirty="0">
                <a:latin typeface="+mn-lt"/>
              </a:rPr>
            </a:br>
            <a:r>
              <a:rPr lang="da-DK" altLang="da-DK" sz="1800" dirty="0">
                <a:latin typeface="+mn-lt"/>
              </a:rPr>
              <a:t>Rating: 5/5</a:t>
            </a:r>
          </a:p>
          <a:p>
            <a:pPr marL="0" indent="0">
              <a:buFontTx/>
              <a:buNone/>
            </a:pPr>
            <a:r>
              <a:rPr lang="da-DK" altLang="da-DK" sz="1800" dirty="0">
                <a:latin typeface="+mn-lt"/>
              </a:rPr>
              <a:t>Anmeldelse: Der var ikke meget godt at sige om filmen, hverken skuespil, historie eller længde. </a:t>
            </a:r>
            <a:br>
              <a:rPr lang="da-DK" altLang="da-DK" sz="1800" dirty="0">
                <a:latin typeface="+mn-lt"/>
              </a:rPr>
            </a:br>
            <a:r>
              <a:rPr lang="da-DK" altLang="da-DK" sz="1800" dirty="0">
                <a:latin typeface="+mn-lt"/>
              </a:rPr>
              <a:t>Rating: 1/5</a:t>
            </a:r>
          </a:p>
          <a:p>
            <a:pPr marL="0" indent="0">
              <a:buFontTx/>
              <a:buNone/>
            </a:pPr>
            <a:r>
              <a:rPr lang="da-DK" altLang="da-DK" sz="1800" dirty="0">
                <a:latin typeface="+mn-lt"/>
              </a:rPr>
              <a:t>Anmeldelse: Der var gode og dårlige ting ved filmen, jeg synes godt om de filmiske virkemidler, men historien var lidt tør og langtrukken. Skuespillet var dog godt.</a:t>
            </a:r>
            <a:br>
              <a:rPr lang="da-DK" altLang="da-DK" sz="1800" dirty="0">
                <a:latin typeface="+mn-lt"/>
              </a:rPr>
            </a:br>
            <a:r>
              <a:rPr lang="da-DK" altLang="da-DK" sz="1800" dirty="0">
                <a:latin typeface="+mn-lt"/>
              </a:rPr>
              <a:t>Rating:</a:t>
            </a:r>
            <a:endParaRPr lang="da-DK" dirty="0"/>
          </a:p>
        </p:txBody>
      </p:sp>
      <p:pic>
        <p:nvPicPr>
          <p:cNvPr id="5" name="Billede 4" descr="Skærmbillede af eksemplet på &quot;few-shot examples&quot; brugt i chatGPT med dens svar.">
            <a:extLst>
              <a:ext uri="{FF2B5EF4-FFF2-40B4-BE49-F238E27FC236}">
                <a16:creationId xmlns:a16="http://schemas.microsoft.com/office/drawing/2014/main" id="{FFD554DD-0A90-84EE-5671-CA1713843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614" y="2108201"/>
            <a:ext cx="4109066" cy="3729099"/>
          </a:xfrm>
          <a:prstGeom prst="rect">
            <a:avLst/>
          </a:prstGeom>
        </p:spPr>
      </p:pic>
    </p:spTree>
    <p:extLst>
      <p:ext uri="{BB962C8B-B14F-4D97-AF65-F5344CB8AC3E}">
        <p14:creationId xmlns:p14="http://schemas.microsoft.com/office/powerpoint/2010/main" val="1693119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7003B-E23A-8153-7B7C-87719472C415}"/>
              </a:ext>
            </a:extLst>
          </p:cNvPr>
          <p:cNvSpPr>
            <a:spLocks noGrp="1"/>
          </p:cNvSpPr>
          <p:nvPr>
            <p:ph type="title"/>
          </p:nvPr>
        </p:nvSpPr>
        <p:spPr/>
        <p:txBody>
          <a:bodyPr/>
          <a:lstStyle/>
          <a:p>
            <a:r>
              <a:rPr lang="en-US" dirty="0"/>
              <a:t>Chain of thought</a:t>
            </a:r>
          </a:p>
        </p:txBody>
      </p:sp>
      <p:sp>
        <p:nvSpPr>
          <p:cNvPr id="3" name="Pladsholder til indhold 2">
            <a:extLst>
              <a:ext uri="{FF2B5EF4-FFF2-40B4-BE49-F238E27FC236}">
                <a16:creationId xmlns:a16="http://schemas.microsoft.com/office/drawing/2014/main" id="{51BA9488-144B-C85B-633B-513D4FCBA756}"/>
              </a:ext>
            </a:extLst>
          </p:cNvPr>
          <p:cNvSpPr>
            <a:spLocks noGrp="1"/>
          </p:cNvSpPr>
          <p:nvPr>
            <p:ph idx="1"/>
          </p:nvPr>
        </p:nvSpPr>
        <p:spPr/>
        <p:txBody>
          <a:bodyPr>
            <a:normAutofit fontScale="92500" lnSpcReduction="10000"/>
          </a:bodyPr>
          <a:lstStyle/>
          <a:p>
            <a:r>
              <a:rPr lang="da-DK" dirty="0"/>
              <a:t>Sprogmodeller er ikke ret gode til matematik, logik og problemløsning. De er primært trænet til at generere tekst og ikke til at regne. ”</a:t>
            </a:r>
            <a:r>
              <a:rPr lang="en-US" dirty="0"/>
              <a:t>Chain of thought</a:t>
            </a:r>
            <a:r>
              <a:rPr lang="da-DK" dirty="0"/>
              <a:t>" prompts er en teknik, der anvendes til at hjælpe sprogmodeller med at løse komplekse problemer bedre, ved at bede dem udtrykke deres tankegang, eller fremgangsmåde skridt for skridt. Dels får du indsigt i hvordan modellen har løst opgaven, dels viser erfaring, at det kan hjælpe modellen til at komme frem til bedre løsninger.</a:t>
            </a:r>
          </a:p>
          <a:p>
            <a:r>
              <a:rPr lang="da-DK" dirty="0"/>
              <a:t>Eksempel:</a:t>
            </a:r>
          </a:p>
          <a:p>
            <a:r>
              <a:rPr lang="da-DK" dirty="0"/>
              <a:t>”Jeg købte 10 æbler i Rema. Jeg gav 2 æbler til naboen og 2 til håndværkeren. Derefter gik jeg tilbage og købte 5 æbler mere og spiste 1. Hvor mange æbler har jeg tilbage?</a:t>
            </a:r>
            <a:br>
              <a:rPr lang="da-DK" dirty="0"/>
            </a:br>
            <a:r>
              <a:rPr lang="da-DK" dirty="0"/>
              <a:t>Løs opgaven trin for trin og forklar din tankegang.”</a:t>
            </a:r>
          </a:p>
          <a:p>
            <a:r>
              <a:rPr lang="da-DK" dirty="0"/>
              <a:t>Teknikken kan kombineres med </a:t>
            </a:r>
            <a:r>
              <a:rPr lang="en-US" dirty="0"/>
              <a:t>few-shot examples</a:t>
            </a:r>
            <a:r>
              <a:rPr lang="da-DK" dirty="0"/>
              <a:t>, hvor vi giver eksempler på hvordan en lignende opgave løses.</a:t>
            </a:r>
          </a:p>
        </p:txBody>
      </p:sp>
    </p:spTree>
    <p:extLst>
      <p:ext uri="{BB962C8B-B14F-4D97-AF65-F5344CB8AC3E}">
        <p14:creationId xmlns:p14="http://schemas.microsoft.com/office/powerpoint/2010/main" val="3670753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2DDF3-4D3C-21A0-E461-157373191BC9}"/>
              </a:ext>
            </a:extLst>
          </p:cNvPr>
          <p:cNvSpPr>
            <a:spLocks noGrp="1"/>
          </p:cNvSpPr>
          <p:nvPr>
            <p:ph type="title"/>
          </p:nvPr>
        </p:nvSpPr>
        <p:spPr/>
        <p:txBody>
          <a:bodyPr/>
          <a:lstStyle/>
          <a:p>
            <a:r>
              <a:rPr lang="en-US" dirty="0"/>
              <a:t>Flipped Interaction</a:t>
            </a:r>
          </a:p>
        </p:txBody>
      </p:sp>
      <p:sp>
        <p:nvSpPr>
          <p:cNvPr id="3" name="Pladsholder til indhold 2">
            <a:extLst>
              <a:ext uri="{FF2B5EF4-FFF2-40B4-BE49-F238E27FC236}">
                <a16:creationId xmlns:a16="http://schemas.microsoft.com/office/drawing/2014/main" id="{2ECF07B9-A7EE-051A-D246-B68B3B6F5F28}"/>
              </a:ext>
            </a:extLst>
          </p:cNvPr>
          <p:cNvSpPr>
            <a:spLocks noGrp="1"/>
          </p:cNvSpPr>
          <p:nvPr>
            <p:ph idx="1"/>
          </p:nvPr>
        </p:nvSpPr>
        <p:spPr/>
        <p:txBody>
          <a:bodyPr/>
          <a:lstStyle/>
          <a:p>
            <a:r>
              <a:rPr lang="da-DK" dirty="0"/>
              <a:t>I </a:t>
            </a:r>
            <a:r>
              <a:rPr lang="en-US" dirty="0"/>
              <a:t>flipped interaction</a:t>
            </a:r>
            <a:r>
              <a:rPr lang="da-DK" dirty="0"/>
              <a:t>, beder vi sprogmodellen om at stille </a:t>
            </a:r>
            <a:r>
              <a:rPr lang="da-DK" u="sng" dirty="0"/>
              <a:t>os</a:t>
            </a:r>
            <a:r>
              <a:rPr lang="da-DK" dirty="0"/>
              <a:t> spørgsmål, enten for evigt eller indtil den har nok information til at give os et svar.</a:t>
            </a:r>
          </a:p>
          <a:p>
            <a:endParaRPr lang="da-DK" dirty="0"/>
          </a:p>
          <a:p>
            <a:r>
              <a:rPr lang="da-DK" dirty="0"/>
              <a:t>Eksempel: </a:t>
            </a:r>
          </a:p>
          <a:p>
            <a:r>
              <a:rPr lang="da-DK" dirty="0"/>
              <a:t>”Jeg vil gerne have hjælp til at fejlsøge mit internet. Du skal stille mig spørgsmål, indtil du har nok information til at give de to mest sandsynlige problemer med internettet. Du skal stille mig et spørgsmål ad gangen. Stil mig det første spørgsmål nu.”</a:t>
            </a:r>
          </a:p>
          <a:p>
            <a:endParaRPr lang="da-DK" dirty="0"/>
          </a:p>
        </p:txBody>
      </p:sp>
    </p:spTree>
    <p:extLst>
      <p:ext uri="{BB962C8B-B14F-4D97-AF65-F5344CB8AC3E}">
        <p14:creationId xmlns:p14="http://schemas.microsoft.com/office/powerpoint/2010/main" val="3284658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177F4-D7A1-A1A8-D912-4E4FBD302173}"/>
              </a:ext>
            </a:extLst>
          </p:cNvPr>
          <p:cNvSpPr>
            <a:spLocks noGrp="1"/>
          </p:cNvSpPr>
          <p:nvPr>
            <p:ph type="title"/>
          </p:nvPr>
        </p:nvSpPr>
        <p:spPr/>
        <p:txBody>
          <a:bodyPr/>
          <a:lstStyle/>
          <a:p>
            <a:r>
              <a:rPr lang="da-DK" dirty="0"/>
              <a:t>Øvelse 3</a:t>
            </a:r>
          </a:p>
        </p:txBody>
      </p:sp>
      <p:sp>
        <p:nvSpPr>
          <p:cNvPr id="3" name="Pladsholder til indhold 2">
            <a:extLst>
              <a:ext uri="{FF2B5EF4-FFF2-40B4-BE49-F238E27FC236}">
                <a16:creationId xmlns:a16="http://schemas.microsoft.com/office/drawing/2014/main" id="{71D33185-5A21-237D-C10C-4ADA2CAE8E9E}"/>
              </a:ext>
            </a:extLst>
          </p:cNvPr>
          <p:cNvSpPr>
            <a:spLocks noGrp="1"/>
          </p:cNvSpPr>
          <p:nvPr>
            <p:ph idx="1"/>
          </p:nvPr>
        </p:nvSpPr>
        <p:spPr/>
        <p:txBody>
          <a:bodyPr/>
          <a:lstStyle/>
          <a:p>
            <a:r>
              <a:rPr lang="da-DK" dirty="0"/>
              <a:t>Start med at vælge en ny chat, så du starter helt forfra og sprogmodellen ikke bruger din tidligere aktivitet som kontekst.</a:t>
            </a:r>
          </a:p>
          <a:p>
            <a:r>
              <a:rPr lang="da-DK" dirty="0"/>
              <a:t>Bed sprogmodellen om at stille dig spørgsmål om et emne.</a:t>
            </a:r>
          </a:p>
        </p:txBody>
      </p:sp>
      <p:sp>
        <p:nvSpPr>
          <p:cNvPr id="4" name="Pladsholder til tekst 3">
            <a:extLst>
              <a:ext uri="{FF2B5EF4-FFF2-40B4-BE49-F238E27FC236}">
                <a16:creationId xmlns:a16="http://schemas.microsoft.com/office/drawing/2014/main" id="{00079000-D975-6F2A-7E09-B6C9A4BF9496}"/>
              </a:ext>
            </a:extLst>
          </p:cNvPr>
          <p:cNvSpPr>
            <a:spLocks noGrp="1"/>
          </p:cNvSpPr>
          <p:nvPr>
            <p:ph type="body" sz="half" idx="2"/>
          </p:nvPr>
        </p:nvSpPr>
        <p:spPr/>
        <p:txBody>
          <a:bodyPr/>
          <a:lstStyle/>
          <a:p>
            <a:r>
              <a:rPr lang="en-US" noProof="0" dirty="0"/>
              <a:t>Flipped Interaction</a:t>
            </a:r>
          </a:p>
          <a:p>
            <a:r>
              <a:rPr lang="en-US" dirty="0"/>
              <a:t>10 </a:t>
            </a:r>
            <a:r>
              <a:rPr lang="da-DK" noProof="0" dirty="0"/>
              <a:t>minutter</a:t>
            </a:r>
            <a:endParaRPr lang="en-US" noProof="0" dirty="0"/>
          </a:p>
        </p:txBody>
      </p:sp>
    </p:spTree>
    <p:extLst>
      <p:ext uri="{BB962C8B-B14F-4D97-AF65-F5344CB8AC3E}">
        <p14:creationId xmlns:p14="http://schemas.microsoft.com/office/powerpoint/2010/main" val="1338172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18C9A-C1B7-7386-F6E8-0D4AFB2C77F8}"/>
              </a:ext>
            </a:extLst>
          </p:cNvPr>
          <p:cNvSpPr>
            <a:spLocks noGrp="1"/>
          </p:cNvSpPr>
          <p:nvPr>
            <p:ph type="title"/>
          </p:nvPr>
        </p:nvSpPr>
        <p:spPr/>
        <p:txBody>
          <a:bodyPr/>
          <a:lstStyle/>
          <a:p>
            <a:r>
              <a:rPr lang="da-DK" dirty="0"/>
              <a:t>Skabelon</a:t>
            </a:r>
          </a:p>
        </p:txBody>
      </p:sp>
      <p:sp>
        <p:nvSpPr>
          <p:cNvPr id="3" name="Pladsholder til indhold 2">
            <a:extLst>
              <a:ext uri="{FF2B5EF4-FFF2-40B4-BE49-F238E27FC236}">
                <a16:creationId xmlns:a16="http://schemas.microsoft.com/office/drawing/2014/main" id="{B7D19786-2678-DF12-9AEC-2427C9E76306}"/>
              </a:ext>
            </a:extLst>
          </p:cNvPr>
          <p:cNvSpPr>
            <a:spLocks noGrp="1"/>
          </p:cNvSpPr>
          <p:nvPr>
            <p:ph idx="1"/>
          </p:nvPr>
        </p:nvSpPr>
        <p:spPr/>
        <p:txBody>
          <a:bodyPr>
            <a:normAutofit lnSpcReduction="10000"/>
          </a:bodyPr>
          <a:lstStyle/>
          <a:p>
            <a:r>
              <a:rPr lang="da-DK" dirty="0"/>
              <a:t>Vi kan bede vores sprogmodel om at benytte en specifik skabelon til sit svar, så svaret passer i den kontekst, vi skal bruge det. </a:t>
            </a:r>
          </a:p>
          <a:p>
            <a:r>
              <a:rPr lang="da-DK" dirty="0"/>
              <a:t>Eksempel:</a:t>
            </a:r>
          </a:p>
          <a:p>
            <a:r>
              <a:rPr lang="da-DK" dirty="0"/>
              <a:t>”Sammenlign den gratis version af ChatGPT med betalingsversionen. Dit svar skal strukturers med følgende skabelon: </a:t>
            </a:r>
          </a:p>
          <a:p>
            <a:r>
              <a:rPr lang="da-DK" dirty="0"/>
              <a:t>Version: </a:t>
            </a:r>
            <a:br>
              <a:rPr lang="da-DK" dirty="0"/>
            </a:br>
            <a:r>
              <a:rPr lang="da-DK" dirty="0"/>
              <a:t>Pris: </a:t>
            </a:r>
            <a:br>
              <a:rPr lang="da-DK" dirty="0"/>
            </a:br>
            <a:r>
              <a:rPr lang="da-DK" dirty="0"/>
              <a:t>Funktioner: </a:t>
            </a:r>
            <a:br>
              <a:rPr lang="da-DK" dirty="0"/>
            </a:br>
            <a:r>
              <a:rPr lang="da-DK" dirty="0"/>
              <a:t>Responstid: </a:t>
            </a:r>
            <a:br>
              <a:rPr lang="da-DK" dirty="0"/>
            </a:br>
            <a:r>
              <a:rPr lang="da-DK" dirty="0"/>
              <a:t>Tilgængelighed med skærmlæser:”</a:t>
            </a:r>
          </a:p>
        </p:txBody>
      </p:sp>
    </p:spTree>
    <p:extLst>
      <p:ext uri="{BB962C8B-B14F-4D97-AF65-F5344CB8AC3E}">
        <p14:creationId xmlns:p14="http://schemas.microsoft.com/office/powerpoint/2010/main" val="120809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DB29B-78D7-93B4-1FEA-5F55993C01EF}"/>
              </a:ext>
            </a:extLst>
          </p:cNvPr>
          <p:cNvSpPr>
            <a:spLocks noGrp="1"/>
          </p:cNvSpPr>
          <p:nvPr>
            <p:ph type="title"/>
          </p:nvPr>
        </p:nvSpPr>
        <p:spPr/>
        <p:txBody>
          <a:bodyPr/>
          <a:lstStyle/>
          <a:p>
            <a:r>
              <a:rPr lang="da-DK"/>
              <a:t>Master prompt</a:t>
            </a:r>
          </a:p>
        </p:txBody>
      </p:sp>
      <p:sp>
        <p:nvSpPr>
          <p:cNvPr id="3" name="Pladsholder til indhold 2">
            <a:extLst>
              <a:ext uri="{FF2B5EF4-FFF2-40B4-BE49-F238E27FC236}">
                <a16:creationId xmlns:a16="http://schemas.microsoft.com/office/drawing/2014/main" id="{66EFDFD9-F713-FDAA-7117-6AE351443D0D}"/>
              </a:ext>
            </a:extLst>
          </p:cNvPr>
          <p:cNvSpPr>
            <a:spLocks noGrp="1"/>
          </p:cNvSpPr>
          <p:nvPr>
            <p:ph idx="1"/>
          </p:nvPr>
        </p:nvSpPr>
        <p:spPr/>
        <p:txBody>
          <a:bodyPr/>
          <a:lstStyle/>
          <a:p>
            <a:r>
              <a:rPr lang="da-DK" dirty="0"/>
              <a:t>Du kan skrive et ”Master Prompt” som fortæller den sprogmodel du anvender om, hvilken kontekst du arbejder i. Ved at gemme en standard tekst, og kopiere den ind når du starter en ny chat, hjælper det dig til at få skræddersyede svar.</a:t>
            </a:r>
          </a:p>
          <a:p>
            <a:r>
              <a:rPr lang="da-DK" dirty="0"/>
              <a:t>Men måske har du mange, forskelligartede arbejdsopgaver? Det fører os til næste slide…</a:t>
            </a:r>
          </a:p>
        </p:txBody>
      </p:sp>
    </p:spTree>
    <p:extLst>
      <p:ext uri="{BB962C8B-B14F-4D97-AF65-F5344CB8AC3E}">
        <p14:creationId xmlns:p14="http://schemas.microsoft.com/office/powerpoint/2010/main" val="2003200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61D02-9865-DADA-4A4F-27396E3B6FD5}"/>
              </a:ext>
            </a:extLst>
          </p:cNvPr>
          <p:cNvSpPr>
            <a:spLocks noGrp="1"/>
          </p:cNvSpPr>
          <p:nvPr>
            <p:ph type="title"/>
          </p:nvPr>
        </p:nvSpPr>
        <p:spPr>
          <a:xfrm>
            <a:off x="1097280" y="286603"/>
            <a:ext cx="10058400" cy="1450757"/>
          </a:xfrm>
        </p:spPr>
        <p:txBody>
          <a:bodyPr anchor="b">
            <a:normAutofit/>
          </a:bodyPr>
          <a:lstStyle/>
          <a:p>
            <a:r>
              <a:rPr lang="da-DK" dirty="0"/>
              <a:t>Bots</a:t>
            </a:r>
          </a:p>
        </p:txBody>
      </p:sp>
      <p:sp>
        <p:nvSpPr>
          <p:cNvPr id="3" name="Pladsholder til indhold 2">
            <a:extLst>
              <a:ext uri="{FF2B5EF4-FFF2-40B4-BE49-F238E27FC236}">
                <a16:creationId xmlns:a16="http://schemas.microsoft.com/office/drawing/2014/main" id="{70AB1D49-0A8E-057B-ACD8-D58F7278D735}"/>
              </a:ext>
            </a:extLst>
          </p:cNvPr>
          <p:cNvSpPr>
            <a:spLocks noGrp="1"/>
          </p:cNvSpPr>
          <p:nvPr>
            <p:ph sz="half" idx="1"/>
          </p:nvPr>
        </p:nvSpPr>
        <p:spPr>
          <a:xfrm>
            <a:off x="1097280" y="2120900"/>
            <a:ext cx="4639736" cy="3748193"/>
          </a:xfrm>
        </p:spPr>
        <p:txBody>
          <a:bodyPr>
            <a:normAutofit/>
          </a:bodyPr>
          <a:lstStyle/>
          <a:p>
            <a:r>
              <a:rPr lang="da-DK" dirty="0"/>
              <a:t>Du kan også oprette en række bots, der passer til forskellige typer af opgaver du vil bruge sprogmodellen til.</a:t>
            </a:r>
          </a:p>
          <a:p>
            <a:r>
              <a:rPr lang="da-DK" dirty="0"/>
              <a:t>I Gemini klikker du på ”Udvid menu” og derefter på ”Se Gem-</a:t>
            </a:r>
            <a:r>
              <a:rPr lang="en-US" noProof="0" dirty="0"/>
              <a:t>bots”</a:t>
            </a:r>
            <a:r>
              <a:rPr lang="da-DK" dirty="0"/>
              <a:t>.</a:t>
            </a:r>
          </a:p>
          <a:p>
            <a:r>
              <a:rPr lang="da-DK" dirty="0"/>
              <a:t>I ChatGPT, Copilot og Claude er bots ikke inkluderet i de gratis versioner.</a:t>
            </a:r>
          </a:p>
        </p:txBody>
      </p:sp>
      <p:pic>
        <p:nvPicPr>
          <p:cNvPr id="8" name="Billede 7">
            <a:extLst>
              <a:ext uri="{FF2B5EF4-FFF2-40B4-BE49-F238E27FC236}">
                <a16:creationId xmlns:a16="http://schemas.microsoft.com/office/drawing/2014/main" id="{42F33C4F-7664-ED36-D3D7-6F7D784934D8}"/>
              </a:ext>
            </a:extLst>
          </p:cNvPr>
          <p:cNvPicPr>
            <a:picLocks noChangeAspect="1"/>
          </p:cNvPicPr>
          <p:nvPr/>
        </p:nvPicPr>
        <p:blipFill>
          <a:blip r:embed="rId2"/>
          <a:stretch>
            <a:fillRect/>
          </a:stretch>
        </p:blipFill>
        <p:spPr>
          <a:xfrm>
            <a:off x="6096000" y="2120900"/>
            <a:ext cx="2563752" cy="1078697"/>
          </a:xfrm>
          <a:prstGeom prst="rect">
            <a:avLst/>
          </a:prstGeom>
        </p:spPr>
      </p:pic>
    </p:spTree>
    <p:extLst>
      <p:ext uri="{BB962C8B-B14F-4D97-AF65-F5344CB8AC3E}">
        <p14:creationId xmlns:p14="http://schemas.microsoft.com/office/powerpoint/2010/main" val="102394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8B199-90C4-A6C8-F134-A9F9A1A13B6C}"/>
              </a:ext>
            </a:extLst>
          </p:cNvPr>
          <p:cNvSpPr>
            <a:spLocks noGrp="1"/>
          </p:cNvSpPr>
          <p:nvPr>
            <p:ph type="title"/>
          </p:nvPr>
        </p:nvSpPr>
        <p:spPr/>
        <p:txBody>
          <a:bodyPr/>
          <a:lstStyle/>
          <a:p>
            <a:r>
              <a:rPr lang="da-DK" dirty="0"/>
              <a:t>Dagsorden</a:t>
            </a:r>
          </a:p>
        </p:txBody>
      </p:sp>
      <p:sp>
        <p:nvSpPr>
          <p:cNvPr id="3" name="Pladsholder til indhold 2">
            <a:extLst>
              <a:ext uri="{FF2B5EF4-FFF2-40B4-BE49-F238E27FC236}">
                <a16:creationId xmlns:a16="http://schemas.microsoft.com/office/drawing/2014/main" id="{2A75ADD5-647E-E87E-9E13-AEAF3DF28134}"/>
              </a:ext>
            </a:extLst>
          </p:cNvPr>
          <p:cNvSpPr>
            <a:spLocks noGrp="1"/>
          </p:cNvSpPr>
          <p:nvPr>
            <p:ph idx="1"/>
          </p:nvPr>
        </p:nvSpPr>
        <p:spPr/>
        <p:txBody>
          <a:bodyPr/>
          <a:lstStyle/>
          <a:p>
            <a:pPr>
              <a:buFont typeface="Wingdings" panose="05000000000000000000" pitchFamily="2" charset="2"/>
              <a:buChar char="Ø"/>
            </a:pPr>
            <a:r>
              <a:rPr lang="da-DK" dirty="0"/>
              <a:t>Hvad er Prompt Engineering?</a:t>
            </a:r>
          </a:p>
          <a:p>
            <a:pPr>
              <a:buFont typeface="Wingdings" panose="05000000000000000000" pitchFamily="2" charset="2"/>
              <a:buChar char="Ø"/>
            </a:pPr>
            <a:r>
              <a:rPr lang="da-DK" dirty="0"/>
              <a:t>Sprogmodeller</a:t>
            </a:r>
          </a:p>
          <a:p>
            <a:pPr>
              <a:buFont typeface="Wingdings" panose="05000000000000000000" pitchFamily="2" charset="2"/>
              <a:buChar char="Ø"/>
            </a:pPr>
            <a:r>
              <a:rPr lang="da-DK" dirty="0"/>
              <a:t>Proces</a:t>
            </a:r>
          </a:p>
          <a:p>
            <a:pPr>
              <a:buFont typeface="Wingdings" panose="05000000000000000000" pitchFamily="2" charset="2"/>
              <a:buChar char="Ø"/>
            </a:pPr>
            <a:r>
              <a:rPr lang="da-DK" dirty="0"/>
              <a:t>Modeller</a:t>
            </a:r>
          </a:p>
          <a:p>
            <a:pPr>
              <a:buFont typeface="Wingdings" panose="05000000000000000000" pitchFamily="2" charset="2"/>
              <a:buChar char="Ø"/>
            </a:pPr>
            <a:r>
              <a:rPr lang="da-DK" dirty="0"/>
              <a:t>Teknikker / øvelser</a:t>
            </a:r>
          </a:p>
          <a:p>
            <a:pPr>
              <a:buFont typeface="Wingdings" panose="05000000000000000000" pitchFamily="2" charset="2"/>
              <a:buChar char="Ø"/>
            </a:pPr>
            <a:r>
              <a:rPr lang="da-DK" dirty="0"/>
              <a:t>Mere viden</a:t>
            </a:r>
          </a:p>
          <a:p>
            <a:pPr>
              <a:buFont typeface="Wingdings" panose="05000000000000000000" pitchFamily="2" charset="2"/>
              <a:buChar char="Ø"/>
            </a:pPr>
            <a:r>
              <a:rPr lang="da-DK" dirty="0"/>
              <a:t>Bonus</a:t>
            </a:r>
          </a:p>
          <a:p>
            <a:pPr>
              <a:buFont typeface="Wingdings" panose="05000000000000000000" pitchFamily="2" charset="2"/>
              <a:buChar char="Ø"/>
            </a:pPr>
            <a:endParaRPr lang="da-DK" dirty="0"/>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spTree>
    <p:extLst>
      <p:ext uri="{BB962C8B-B14F-4D97-AF65-F5344CB8AC3E}">
        <p14:creationId xmlns:p14="http://schemas.microsoft.com/office/powerpoint/2010/main" val="63043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F88E7-8DC2-7103-4E7A-1B8E3C15A47B}"/>
              </a:ext>
            </a:extLst>
          </p:cNvPr>
          <p:cNvSpPr>
            <a:spLocks noGrp="1"/>
          </p:cNvSpPr>
          <p:nvPr>
            <p:ph type="title"/>
          </p:nvPr>
        </p:nvSpPr>
        <p:spPr/>
        <p:txBody>
          <a:bodyPr/>
          <a:lstStyle/>
          <a:p>
            <a:r>
              <a:rPr lang="da-DK" dirty="0"/>
              <a:t>Bots - fortsat</a:t>
            </a:r>
          </a:p>
        </p:txBody>
      </p:sp>
      <p:sp>
        <p:nvSpPr>
          <p:cNvPr id="3" name="Pladsholder til indhold 2">
            <a:extLst>
              <a:ext uri="{FF2B5EF4-FFF2-40B4-BE49-F238E27FC236}">
                <a16:creationId xmlns:a16="http://schemas.microsoft.com/office/drawing/2014/main" id="{55692913-5B61-3B23-7C6E-539B7ADF7A2D}"/>
              </a:ext>
            </a:extLst>
          </p:cNvPr>
          <p:cNvSpPr>
            <a:spLocks noGrp="1"/>
          </p:cNvSpPr>
          <p:nvPr>
            <p:ph idx="1"/>
          </p:nvPr>
        </p:nvSpPr>
        <p:spPr/>
        <p:txBody>
          <a:bodyPr/>
          <a:lstStyle/>
          <a:p>
            <a:r>
              <a:rPr lang="da-DK" dirty="0"/>
              <a:t>Du opretter en bot til en specifik arbejdsopgave. Det kan være en bot der hjælper med formulering af hjælpemiddelanbefalinger. Du fordrer din bot med information om arbejdsopgaven og evt. hvilke kilder du gerne vil have, at den bruger. Du kan også give den eksempler på tidligere anbefalinger, som du eller en kollega har skrevet, som du synes er gode.</a:t>
            </a:r>
          </a:p>
          <a:p>
            <a:r>
              <a:rPr lang="da-DK" dirty="0"/>
              <a:t>Du kan så have en anden bot, som bruges til undervisningsplaner, skrivning af festsange, eller hvad du nu gerne vil bruge din sprogmodel til jævnligt.</a:t>
            </a:r>
          </a:p>
          <a:p>
            <a:r>
              <a:rPr lang="da-DK" dirty="0"/>
              <a:t>Ved at bruge en bot, slipper du for at starte hvert prompt med at forklare konteksten, for den opgave den skal løse.</a:t>
            </a:r>
          </a:p>
          <a:p>
            <a:r>
              <a:rPr lang="da-DK" dirty="0"/>
              <a:t>Der findes også bots, som andre har oprettet, som du måske kan bruge eller blive inspireret af.</a:t>
            </a:r>
          </a:p>
        </p:txBody>
      </p:sp>
    </p:spTree>
    <p:extLst>
      <p:ext uri="{BB962C8B-B14F-4D97-AF65-F5344CB8AC3E}">
        <p14:creationId xmlns:p14="http://schemas.microsoft.com/office/powerpoint/2010/main" val="3496481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9A0F1-B533-8B46-3BDA-343B6A708459}"/>
              </a:ext>
            </a:extLst>
          </p:cNvPr>
          <p:cNvSpPr>
            <a:spLocks noGrp="1"/>
          </p:cNvSpPr>
          <p:nvPr>
            <p:ph type="title"/>
          </p:nvPr>
        </p:nvSpPr>
        <p:spPr>
          <a:xfrm>
            <a:off x="1097280" y="286603"/>
            <a:ext cx="10058400" cy="1450757"/>
          </a:xfrm>
        </p:spPr>
        <p:txBody>
          <a:bodyPr anchor="b">
            <a:normAutofit/>
          </a:bodyPr>
          <a:lstStyle/>
          <a:p>
            <a:r>
              <a:rPr lang="da-DK" dirty="0"/>
              <a:t>Projekter</a:t>
            </a:r>
          </a:p>
        </p:txBody>
      </p:sp>
      <p:sp>
        <p:nvSpPr>
          <p:cNvPr id="3" name="Pladsholder til indhold 2">
            <a:extLst>
              <a:ext uri="{FF2B5EF4-FFF2-40B4-BE49-F238E27FC236}">
                <a16:creationId xmlns:a16="http://schemas.microsoft.com/office/drawing/2014/main" id="{3F485371-9135-B605-1958-D0BBC382A053}"/>
              </a:ext>
            </a:extLst>
          </p:cNvPr>
          <p:cNvSpPr>
            <a:spLocks noGrp="1"/>
          </p:cNvSpPr>
          <p:nvPr>
            <p:ph sz="half" idx="1"/>
          </p:nvPr>
        </p:nvSpPr>
        <p:spPr>
          <a:xfrm>
            <a:off x="1097280" y="2120900"/>
            <a:ext cx="4639736" cy="3748193"/>
          </a:xfrm>
        </p:spPr>
        <p:txBody>
          <a:bodyPr>
            <a:normAutofit/>
          </a:bodyPr>
          <a:lstStyle/>
          <a:p>
            <a:r>
              <a:rPr lang="da-DK" dirty="0"/>
              <a:t>I ChatGPT kan du i stedet for en bot oprette projekter. Hvis du skal arbejde med den samme opgave over længere tid, kan du bruge projekt til at gemme dit arbejde i, så du nemt kan gå tilbage og fortsætte med opgaven. ChatGPT husker, hvad du er i gang med i dit projekt.</a:t>
            </a:r>
          </a:p>
          <a:p>
            <a:r>
              <a:rPr lang="da-DK" dirty="0"/>
              <a:t>Claude har også projekt funktionen.</a:t>
            </a:r>
          </a:p>
        </p:txBody>
      </p:sp>
      <p:pic>
        <p:nvPicPr>
          <p:cNvPr id="6" name="Billede 5">
            <a:extLst>
              <a:ext uri="{FF2B5EF4-FFF2-40B4-BE49-F238E27FC236}">
                <a16:creationId xmlns:a16="http://schemas.microsoft.com/office/drawing/2014/main" id="{7747B97C-7CC3-0417-B8B8-1F66A17FAB5A}"/>
              </a:ext>
            </a:extLst>
          </p:cNvPr>
          <p:cNvPicPr>
            <a:picLocks noChangeAspect="1"/>
          </p:cNvPicPr>
          <p:nvPr/>
        </p:nvPicPr>
        <p:blipFill>
          <a:blip r:embed="rId2"/>
          <a:stretch>
            <a:fillRect/>
          </a:stretch>
        </p:blipFill>
        <p:spPr>
          <a:xfrm>
            <a:off x="7785621" y="2120900"/>
            <a:ext cx="2100381" cy="3748194"/>
          </a:xfrm>
          <a:prstGeom prst="rect">
            <a:avLst/>
          </a:prstGeom>
          <a:noFill/>
        </p:spPr>
      </p:pic>
    </p:spTree>
    <p:extLst>
      <p:ext uri="{BB962C8B-B14F-4D97-AF65-F5344CB8AC3E}">
        <p14:creationId xmlns:p14="http://schemas.microsoft.com/office/powerpoint/2010/main" val="404425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832B6-22BB-6D93-9123-8596EE628C9C}"/>
              </a:ext>
            </a:extLst>
          </p:cNvPr>
          <p:cNvSpPr>
            <a:spLocks noGrp="1"/>
          </p:cNvSpPr>
          <p:nvPr>
            <p:ph type="title"/>
          </p:nvPr>
        </p:nvSpPr>
        <p:spPr/>
        <p:txBody>
          <a:bodyPr/>
          <a:lstStyle/>
          <a:p>
            <a:r>
              <a:rPr lang="da-DK" dirty="0"/>
              <a:t>Agenter</a:t>
            </a:r>
          </a:p>
        </p:txBody>
      </p:sp>
      <p:sp>
        <p:nvSpPr>
          <p:cNvPr id="3" name="Pladsholder til indhold 2">
            <a:extLst>
              <a:ext uri="{FF2B5EF4-FFF2-40B4-BE49-F238E27FC236}">
                <a16:creationId xmlns:a16="http://schemas.microsoft.com/office/drawing/2014/main" id="{8879EB52-0880-3770-9CC8-BC78CCD35B24}"/>
              </a:ext>
            </a:extLst>
          </p:cNvPr>
          <p:cNvSpPr>
            <a:spLocks noGrp="1"/>
          </p:cNvSpPr>
          <p:nvPr>
            <p:ph idx="1"/>
          </p:nvPr>
        </p:nvSpPr>
        <p:spPr/>
        <p:txBody>
          <a:bodyPr/>
          <a:lstStyle/>
          <a:p>
            <a:r>
              <a:rPr lang="da-DK" dirty="0"/>
              <a:t>En agent minder om en bot, men er lavet til at udføre arbejdsopgaver.</a:t>
            </a:r>
          </a:p>
          <a:p>
            <a:r>
              <a:rPr lang="da-DK" dirty="0"/>
              <a:t>Betalende kunder kan nu få ChatGPT til at udføre opgaver som at planlægge en rejse på Expedia, hvor den går ind på hjemmesiden, finder flyafgange og hoteller og kommer med et bud på en rejseplan. Eller den kan finde information på nettet og samle det i et Excel-ark eller en PowerPoint præsentation.</a:t>
            </a:r>
          </a:p>
        </p:txBody>
      </p:sp>
    </p:spTree>
    <p:extLst>
      <p:ext uri="{BB962C8B-B14F-4D97-AF65-F5344CB8AC3E}">
        <p14:creationId xmlns:p14="http://schemas.microsoft.com/office/powerpoint/2010/main" val="1989245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DE961-1174-18A4-B4B3-725F6A83A19D}"/>
              </a:ext>
            </a:extLst>
          </p:cNvPr>
          <p:cNvSpPr>
            <a:spLocks noGrp="1"/>
          </p:cNvSpPr>
          <p:nvPr>
            <p:ph type="title"/>
          </p:nvPr>
        </p:nvSpPr>
        <p:spPr/>
        <p:txBody>
          <a:bodyPr/>
          <a:lstStyle/>
          <a:p>
            <a:r>
              <a:rPr lang="da-DK" dirty="0"/>
              <a:t>Men hvad kan jeg bruge det til?</a:t>
            </a:r>
          </a:p>
        </p:txBody>
      </p:sp>
      <p:sp>
        <p:nvSpPr>
          <p:cNvPr id="3" name="Pladsholder til indhold 2">
            <a:extLst>
              <a:ext uri="{FF2B5EF4-FFF2-40B4-BE49-F238E27FC236}">
                <a16:creationId xmlns:a16="http://schemas.microsoft.com/office/drawing/2014/main" id="{FFFCE483-1287-E6B3-51FF-31AB371269F5}"/>
              </a:ext>
            </a:extLst>
          </p:cNvPr>
          <p:cNvSpPr>
            <a:spLocks noGrp="1"/>
          </p:cNvSpPr>
          <p:nvPr>
            <p:ph idx="1"/>
          </p:nvPr>
        </p:nvSpPr>
        <p:spPr/>
        <p:txBody>
          <a:bodyPr>
            <a:normAutofit fontScale="92500" lnSpcReduction="10000"/>
          </a:bodyPr>
          <a:lstStyle/>
          <a:p>
            <a:r>
              <a:rPr lang="da-DK" dirty="0"/>
              <a:t>Er du i tvivl om hvad </a:t>
            </a:r>
            <a:r>
              <a:rPr lang="da-DK" u="sng" dirty="0"/>
              <a:t>du</a:t>
            </a:r>
            <a:r>
              <a:rPr lang="da-DK" dirty="0"/>
              <a:t> kan bruge AI til i lige netop </a:t>
            </a:r>
            <a:r>
              <a:rPr lang="da-DK" u="sng" dirty="0"/>
              <a:t>dit</a:t>
            </a:r>
            <a:r>
              <a:rPr lang="da-DK" dirty="0"/>
              <a:t> arbejde? Hvad med at få ideer fra en sprogmodel? Her er et bud på en prompt der lige netop handler om det. (Jeg har ikke skrevet det selv, men har det fra </a:t>
            </a:r>
            <a:r>
              <a:rPr lang="da-DK" dirty="0">
                <a:hlinkClick r:id="rId2"/>
              </a:rPr>
              <a:t>Bernard </a:t>
            </a:r>
            <a:r>
              <a:rPr lang="da-DK" dirty="0" err="1">
                <a:hlinkClick r:id="rId2"/>
              </a:rPr>
              <a:t>Builds</a:t>
            </a:r>
            <a:r>
              <a:rPr lang="da-DK" dirty="0"/>
              <a:t>).</a:t>
            </a:r>
          </a:p>
          <a:p>
            <a:r>
              <a:rPr lang="da-DK" sz="1800" dirty="0">
                <a:effectLst/>
                <a:latin typeface="Aptos" panose="020B0004020202020204" pitchFamily="34" charset="0"/>
                <a:ea typeface="Aptos" panose="020B0004020202020204" pitchFamily="34" charset="0"/>
                <a:cs typeface="Aptos" panose="020B0004020202020204" pitchFamily="34" charset="0"/>
              </a:rPr>
              <a:t>”Skab en kurateret liste over anvendelsesmuligheder for ChatGPT, hvor hver enkelt er gennemtænkt og designet til at passe til mit erhverv. Denne liste skal fungere som min personlige guide og hjælpe mig med at udnytte ChatGPTs muligheder i forskellige aspekter af mit arbejde. Organisér listen i 10 separate sektioner, sorteret efter relevans for mit erhverv. I hver sektion skal der være en tabel med kolonnerne: "Anvendelsesmulighed" og "Eksempel på forespørgsel". Hver sektion skal indeholde 5 eksempler på anvendelse. "Eksempel på forespørgsel" skal være formuleret som en direkte anmodning til ChatGPT. Start med at spørge ind til mit erhverv, og brug denne information til at udfylde interesser, mål og udfordringer i forhold til mit arbejde. Stil mig spørgsmål om mit erhverv, indtil du har nok information om mit arbejde til at løse opgaven. Stil ét spørgsmål ad gangen. Det er vigtigt, at du følger anmodningen om at oprette 10 sektioner med 5 anvendelseseksempler i hver. Stil mig det første spørgsmål nu.”</a:t>
            </a:r>
          </a:p>
          <a:p>
            <a:endParaRPr lang="da-DK" dirty="0"/>
          </a:p>
        </p:txBody>
      </p:sp>
    </p:spTree>
    <p:extLst>
      <p:ext uri="{BB962C8B-B14F-4D97-AF65-F5344CB8AC3E}">
        <p14:creationId xmlns:p14="http://schemas.microsoft.com/office/powerpoint/2010/main" val="3910490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26B2F-8438-BCAD-BE5F-B97FE90EA754}"/>
              </a:ext>
            </a:extLst>
          </p:cNvPr>
          <p:cNvSpPr>
            <a:spLocks noGrp="1"/>
          </p:cNvSpPr>
          <p:nvPr>
            <p:ph type="title"/>
          </p:nvPr>
        </p:nvSpPr>
        <p:spPr/>
        <p:txBody>
          <a:bodyPr/>
          <a:lstStyle/>
          <a:p>
            <a:r>
              <a:rPr lang="da-DK" dirty="0"/>
              <a:t>Links – hvis du vil vide mere</a:t>
            </a:r>
          </a:p>
        </p:txBody>
      </p:sp>
      <p:sp>
        <p:nvSpPr>
          <p:cNvPr id="3" name="Pladsholder til indhold 2">
            <a:extLst>
              <a:ext uri="{FF2B5EF4-FFF2-40B4-BE49-F238E27FC236}">
                <a16:creationId xmlns:a16="http://schemas.microsoft.com/office/drawing/2014/main" id="{BF253126-3FB4-78DF-81C6-45FDAF98AA01}"/>
              </a:ext>
            </a:extLst>
          </p:cNvPr>
          <p:cNvSpPr>
            <a:spLocks noGrp="1"/>
          </p:cNvSpPr>
          <p:nvPr>
            <p:ph idx="1"/>
          </p:nvPr>
        </p:nvSpPr>
        <p:spPr/>
        <p:txBody>
          <a:bodyPr/>
          <a:lstStyle/>
          <a:p>
            <a:r>
              <a:rPr lang="da-DK" dirty="0"/>
              <a:t>AI ordbogen: </a:t>
            </a:r>
            <a:r>
              <a:rPr lang="da-DK" dirty="0">
                <a:hlinkClick r:id="rId2"/>
              </a:rPr>
              <a:t>https://videncenter.kl.dk/viden-og-vaerktoejer/ai/ai-ordbog</a:t>
            </a:r>
            <a:endParaRPr lang="da-DK" dirty="0"/>
          </a:p>
          <a:p>
            <a:r>
              <a:rPr lang="da-DK" dirty="0"/>
              <a:t>Sprogmodeller for </a:t>
            </a:r>
            <a:r>
              <a:rPr lang="en-US" noProof="0" dirty="0"/>
              <a:t>dummies</a:t>
            </a:r>
            <a:r>
              <a:rPr lang="da-DK" dirty="0"/>
              <a:t>: </a:t>
            </a:r>
            <a:r>
              <a:rPr lang="da-DK" dirty="0">
                <a:hlinkClick r:id="rId3"/>
              </a:rPr>
              <a:t>https://videnscenterportalen.dk/ciu/katalog/laes-rapporten-sprogmodeller-for-dummies/</a:t>
            </a:r>
            <a:r>
              <a:rPr lang="da-DK" dirty="0"/>
              <a:t> (marts 2024)</a:t>
            </a:r>
          </a:p>
          <a:p>
            <a:r>
              <a:rPr lang="da-DK" dirty="0"/>
              <a:t>Elements of AI (kursus): </a:t>
            </a:r>
            <a:r>
              <a:rPr lang="da-DK" dirty="0">
                <a:hlinkClick r:id="rId4"/>
              </a:rPr>
              <a:t>https://www.elementsofai.dk/</a:t>
            </a:r>
            <a:endParaRPr lang="da-DK" dirty="0"/>
          </a:p>
        </p:txBody>
      </p:sp>
    </p:spTree>
    <p:extLst>
      <p:ext uri="{BB962C8B-B14F-4D97-AF65-F5344CB8AC3E}">
        <p14:creationId xmlns:p14="http://schemas.microsoft.com/office/powerpoint/2010/main" val="1939009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1E6C8-EB26-E585-2802-CF9DA674AB42}"/>
              </a:ext>
            </a:extLst>
          </p:cNvPr>
          <p:cNvSpPr>
            <a:spLocks noGrp="1"/>
          </p:cNvSpPr>
          <p:nvPr>
            <p:ph type="title"/>
          </p:nvPr>
        </p:nvSpPr>
        <p:spPr/>
        <p:txBody>
          <a:bodyPr/>
          <a:lstStyle/>
          <a:p>
            <a:r>
              <a:rPr lang="da-DK" dirty="0"/>
              <a:t>Kilder</a:t>
            </a:r>
          </a:p>
        </p:txBody>
      </p:sp>
      <p:sp>
        <p:nvSpPr>
          <p:cNvPr id="3" name="Pladsholder til indhold 2">
            <a:extLst>
              <a:ext uri="{FF2B5EF4-FFF2-40B4-BE49-F238E27FC236}">
                <a16:creationId xmlns:a16="http://schemas.microsoft.com/office/drawing/2014/main" id="{9A56136A-DD21-7F20-0690-9F9192B9C87A}"/>
              </a:ext>
            </a:extLst>
          </p:cNvPr>
          <p:cNvSpPr>
            <a:spLocks noGrp="1"/>
          </p:cNvSpPr>
          <p:nvPr>
            <p:ph idx="1"/>
          </p:nvPr>
        </p:nvSpPr>
        <p:spPr/>
        <p:txBody>
          <a:bodyPr/>
          <a:lstStyle/>
          <a:p>
            <a:r>
              <a:rPr lang="da-DK" dirty="0"/>
              <a:t>Types of prompt </a:t>
            </a:r>
            <a:r>
              <a:rPr lang="en-US" noProof="0" dirty="0"/>
              <a:t>engineering</a:t>
            </a:r>
            <a:r>
              <a:rPr lang="da-DK" dirty="0"/>
              <a:t>: </a:t>
            </a:r>
            <a:r>
              <a:rPr lang="da-DK" dirty="0">
                <a:hlinkClick r:id="rId2"/>
              </a:rPr>
              <a:t>https://www.digital-adoption.com/types-of-prompt-engineering/</a:t>
            </a:r>
            <a:endParaRPr lang="da-DK" dirty="0"/>
          </a:p>
          <a:p>
            <a:endParaRPr lang="da-DK" dirty="0"/>
          </a:p>
          <a:p>
            <a:r>
              <a:rPr lang="da-DK" dirty="0"/>
              <a:t>Bøger:</a:t>
            </a:r>
          </a:p>
          <a:p>
            <a:r>
              <a:rPr lang="da-DK" dirty="0"/>
              <a:t>”Prompt </a:t>
            </a:r>
            <a:r>
              <a:rPr lang="en-US" noProof="0" dirty="0"/>
              <a:t>engineering</a:t>
            </a:r>
            <a:r>
              <a:rPr lang="da-DK" dirty="0"/>
              <a:t> – En grundbog” af Claus Nygaard (fås på biblioteket, men p.t. ikke på Nota).</a:t>
            </a:r>
          </a:p>
          <a:p>
            <a:endParaRPr lang="da-DK" dirty="0"/>
          </a:p>
        </p:txBody>
      </p:sp>
    </p:spTree>
    <p:extLst>
      <p:ext uri="{BB962C8B-B14F-4D97-AF65-F5344CB8AC3E}">
        <p14:creationId xmlns:p14="http://schemas.microsoft.com/office/powerpoint/2010/main" val="3518799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DCFE02ED-FEC5-A96B-C698-4C78B9897B4A}"/>
              </a:ex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224" b="31224"/>
          <a:stretch>
            <a:fillRect/>
          </a:stretch>
        </p:blipFill>
        <p:spPr/>
      </p:pic>
      <p:sp>
        <p:nvSpPr>
          <p:cNvPr id="3" name="Titel 2">
            <a:extLst>
              <a:ext uri="{FF2B5EF4-FFF2-40B4-BE49-F238E27FC236}">
                <a16:creationId xmlns:a16="http://schemas.microsoft.com/office/drawing/2014/main" id="{7E27DE23-7DDF-0589-9EEE-938E161E3D3F}"/>
              </a:ext>
            </a:extLst>
          </p:cNvPr>
          <p:cNvSpPr>
            <a:spLocks noGrp="1"/>
          </p:cNvSpPr>
          <p:nvPr>
            <p:ph type="title"/>
          </p:nvPr>
        </p:nvSpPr>
        <p:spPr/>
        <p:txBody>
          <a:bodyPr/>
          <a:lstStyle/>
          <a:p>
            <a:r>
              <a:rPr lang="da-DK" dirty="0"/>
              <a:t>BONUS </a:t>
            </a:r>
          </a:p>
        </p:txBody>
      </p:sp>
      <p:sp>
        <p:nvSpPr>
          <p:cNvPr id="4" name="Pladsholder til tekst 3">
            <a:extLst>
              <a:ext uri="{FF2B5EF4-FFF2-40B4-BE49-F238E27FC236}">
                <a16:creationId xmlns:a16="http://schemas.microsoft.com/office/drawing/2014/main" id="{F8359ABE-4663-5438-FECF-5A4FE1B3FB14}"/>
              </a:ext>
            </a:extLst>
          </p:cNvPr>
          <p:cNvSpPr>
            <a:spLocks noGrp="1"/>
          </p:cNvSpPr>
          <p:nvPr>
            <p:ph type="body" sz="half" idx="2"/>
          </p:nvPr>
        </p:nvSpPr>
        <p:spPr/>
        <p:txBody>
          <a:bodyPr/>
          <a:lstStyle/>
          <a:p>
            <a:r>
              <a:rPr lang="da-DK" dirty="0" err="1"/>
              <a:t>NotebookLM</a:t>
            </a:r>
            <a:endParaRPr lang="da-DK" dirty="0"/>
          </a:p>
        </p:txBody>
      </p:sp>
    </p:spTree>
    <p:extLst>
      <p:ext uri="{BB962C8B-B14F-4D97-AF65-F5344CB8AC3E}">
        <p14:creationId xmlns:p14="http://schemas.microsoft.com/office/powerpoint/2010/main" val="4215014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09D03-BC40-B847-8B77-7D6A7E9E7E92}"/>
              </a:ext>
            </a:extLst>
          </p:cNvPr>
          <p:cNvSpPr>
            <a:spLocks noGrp="1"/>
          </p:cNvSpPr>
          <p:nvPr>
            <p:ph type="title"/>
          </p:nvPr>
        </p:nvSpPr>
        <p:spPr/>
        <p:txBody>
          <a:bodyPr anchor="ctr"/>
          <a:lstStyle/>
          <a:p>
            <a:r>
              <a:rPr lang="da-DK" dirty="0" err="1"/>
              <a:t>NotebookLM</a:t>
            </a:r>
            <a:endParaRPr lang="da-DK" dirty="0"/>
          </a:p>
        </p:txBody>
      </p:sp>
      <p:sp>
        <p:nvSpPr>
          <p:cNvPr id="3" name="Pladsholder til indhold 2">
            <a:extLst>
              <a:ext uri="{FF2B5EF4-FFF2-40B4-BE49-F238E27FC236}">
                <a16:creationId xmlns:a16="http://schemas.microsoft.com/office/drawing/2014/main" id="{4BF22EAF-EDE7-5C2A-6FD2-73AAF919E70B}"/>
              </a:ext>
            </a:extLst>
          </p:cNvPr>
          <p:cNvSpPr>
            <a:spLocks noGrp="1"/>
          </p:cNvSpPr>
          <p:nvPr>
            <p:ph idx="1"/>
          </p:nvPr>
        </p:nvSpPr>
        <p:spPr/>
        <p:txBody>
          <a:bodyPr/>
          <a:lstStyle/>
          <a:p>
            <a:r>
              <a:rPr lang="da-DK" dirty="0"/>
              <a:t>Eksperiment:</a:t>
            </a:r>
          </a:p>
          <a:p>
            <a:r>
              <a:rPr lang="da-DK" dirty="0"/>
              <a:t>Jeg bad </a:t>
            </a:r>
            <a:r>
              <a:rPr lang="da-DK" dirty="0" err="1"/>
              <a:t>NotebookLM</a:t>
            </a:r>
            <a:r>
              <a:rPr lang="da-DK" dirty="0"/>
              <a:t> om at finde kilder om prompt </a:t>
            </a:r>
            <a:r>
              <a:rPr lang="da-DK" dirty="0" err="1"/>
              <a:t>engineering</a:t>
            </a:r>
            <a:r>
              <a:rPr lang="da-DK" dirty="0"/>
              <a:t>.</a:t>
            </a:r>
          </a:p>
          <a:p>
            <a:r>
              <a:rPr lang="da-DK" dirty="0"/>
              <a:t>Bad om en opsummering.</a:t>
            </a:r>
          </a:p>
          <a:p>
            <a:r>
              <a:rPr lang="da-DK" dirty="0"/>
              <a:t>Lavede en ”Video-oversigt”.</a:t>
            </a:r>
          </a:p>
          <a:p>
            <a:endParaRPr lang="da-DK" dirty="0"/>
          </a:p>
          <a:p>
            <a:r>
              <a:rPr lang="da-DK" dirty="0"/>
              <a:t>Resultat? En 8 minutters video.</a:t>
            </a:r>
          </a:p>
        </p:txBody>
      </p:sp>
      <p:sp>
        <p:nvSpPr>
          <p:cNvPr id="4" name="Pladsholder til tekst 3">
            <a:extLst>
              <a:ext uri="{FF2B5EF4-FFF2-40B4-BE49-F238E27FC236}">
                <a16:creationId xmlns:a16="http://schemas.microsoft.com/office/drawing/2014/main" id="{BFFCF24B-9FC3-7523-8E52-877F318CFEAF}"/>
              </a:ext>
            </a:extLst>
          </p:cNvPr>
          <p:cNvSpPr>
            <a:spLocks noGrp="1"/>
          </p:cNvSpPr>
          <p:nvPr>
            <p:ph type="body" sz="half" idx="2"/>
          </p:nvPr>
        </p:nvSpPr>
        <p:spPr>
          <a:xfrm>
            <a:off x="517882" y="2251588"/>
            <a:ext cx="3643151" cy="3855968"/>
          </a:xfrm>
        </p:spPr>
        <p:txBody>
          <a:bodyPr>
            <a:normAutofit lnSpcReduction="10000"/>
          </a:bodyPr>
          <a:lstStyle/>
          <a:p>
            <a:r>
              <a:rPr lang="da-DK" dirty="0"/>
              <a:t>Er en AI studie assistent fra Google</a:t>
            </a:r>
          </a:p>
          <a:p>
            <a:endParaRPr lang="da-DK" dirty="0"/>
          </a:p>
          <a:p>
            <a:r>
              <a:rPr lang="da-DK" dirty="0"/>
              <a:t>Kan:</a:t>
            </a:r>
          </a:p>
          <a:p>
            <a:r>
              <a:rPr lang="da-DK" dirty="0"/>
              <a:t>Finde materiale om et emne</a:t>
            </a:r>
          </a:p>
          <a:p>
            <a:r>
              <a:rPr lang="da-DK" dirty="0"/>
              <a:t>Opsummere </a:t>
            </a:r>
          </a:p>
          <a:p>
            <a:r>
              <a:rPr lang="da-DK" dirty="0"/>
              <a:t>Lave en studie guide</a:t>
            </a:r>
          </a:p>
          <a:p>
            <a:r>
              <a:rPr lang="da-DK" dirty="0"/>
              <a:t>Lave en tidslinje eller mindmap mm</a:t>
            </a:r>
          </a:p>
          <a:p>
            <a:r>
              <a:rPr lang="da-DK" dirty="0"/>
              <a:t>Lave en podcast eller video om emnet.</a:t>
            </a:r>
          </a:p>
        </p:txBody>
      </p:sp>
    </p:spTree>
    <p:extLst>
      <p:ext uri="{BB962C8B-B14F-4D97-AF65-F5344CB8AC3E}">
        <p14:creationId xmlns:p14="http://schemas.microsoft.com/office/powerpoint/2010/main" val="1410141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71EA5C3-9FFF-E81E-A1A0-0DF0AEA83097}"/>
              </a:ext>
            </a:extLst>
          </p:cNvPr>
          <p:cNvSpPr txBox="1"/>
          <p:nvPr/>
        </p:nvSpPr>
        <p:spPr>
          <a:xfrm>
            <a:off x="1115367" y="813916"/>
            <a:ext cx="5355771" cy="369332"/>
          </a:xfrm>
          <a:prstGeom prst="rect">
            <a:avLst/>
          </a:prstGeom>
          <a:noFill/>
        </p:spPr>
        <p:txBody>
          <a:bodyPr wrap="square" rtlCol="0">
            <a:spAutoFit/>
          </a:bodyPr>
          <a:lstStyle/>
          <a:p>
            <a:r>
              <a:rPr lang="da-DK" dirty="0"/>
              <a:t>Video fjernet, da filen ellers var for stor til at sende.</a:t>
            </a:r>
          </a:p>
        </p:txBody>
      </p:sp>
    </p:spTree>
    <p:extLst>
      <p:ext uri="{BB962C8B-B14F-4D97-AF65-F5344CB8AC3E}">
        <p14:creationId xmlns:p14="http://schemas.microsoft.com/office/powerpoint/2010/main" val="2575432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92628-CB3D-9311-CCBF-4EA1C471B3AA}"/>
            </a:ext>
          </a:extLst>
        </p:cNvPr>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6091019C-6764-FCE3-189C-7CF59F7DF0DC}"/>
              </a:ex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224" b="31224"/>
          <a:stretch>
            <a:fillRect/>
          </a:stretch>
        </p:blipFill>
        <p:spPr/>
      </p:pic>
      <p:sp>
        <p:nvSpPr>
          <p:cNvPr id="3" name="Titel 2">
            <a:extLst>
              <a:ext uri="{FF2B5EF4-FFF2-40B4-BE49-F238E27FC236}">
                <a16:creationId xmlns:a16="http://schemas.microsoft.com/office/drawing/2014/main" id="{B9558A56-4EE1-F45F-5502-D21E69A61024}"/>
              </a:ext>
            </a:extLst>
          </p:cNvPr>
          <p:cNvSpPr>
            <a:spLocks noGrp="1"/>
          </p:cNvSpPr>
          <p:nvPr>
            <p:ph type="title"/>
          </p:nvPr>
        </p:nvSpPr>
        <p:spPr/>
        <p:txBody>
          <a:bodyPr/>
          <a:lstStyle/>
          <a:p>
            <a:r>
              <a:rPr lang="da-DK" dirty="0"/>
              <a:t>BONUS teknikker</a:t>
            </a:r>
          </a:p>
        </p:txBody>
      </p:sp>
      <p:sp>
        <p:nvSpPr>
          <p:cNvPr id="4" name="Pladsholder til tekst 3">
            <a:extLst>
              <a:ext uri="{FF2B5EF4-FFF2-40B4-BE49-F238E27FC236}">
                <a16:creationId xmlns:a16="http://schemas.microsoft.com/office/drawing/2014/main" id="{0F747CE0-AFD6-BD5C-B7CC-7B9F77FA659A}"/>
              </a:ext>
            </a:extLst>
          </p:cNvPr>
          <p:cNvSpPr>
            <a:spLocks noGrp="1"/>
          </p:cNvSpPr>
          <p:nvPr>
            <p:ph type="body" sz="half" idx="2"/>
          </p:nvPr>
        </p:nvSpPr>
        <p:spPr/>
        <p:txBody>
          <a:bodyPr/>
          <a:lstStyle/>
          <a:p>
            <a:r>
              <a:rPr lang="da-DK" dirty="0"/>
              <a:t>Hvis du selv vil arbejde videre</a:t>
            </a:r>
          </a:p>
        </p:txBody>
      </p:sp>
    </p:spTree>
    <p:extLst>
      <p:ext uri="{BB962C8B-B14F-4D97-AF65-F5344CB8AC3E}">
        <p14:creationId xmlns:p14="http://schemas.microsoft.com/office/powerpoint/2010/main" val="152587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0FCCB-3348-AC85-E44E-B4CB690B5D63}"/>
              </a:ext>
            </a:extLst>
          </p:cNvPr>
          <p:cNvSpPr>
            <a:spLocks noGrp="1"/>
          </p:cNvSpPr>
          <p:nvPr>
            <p:ph type="title"/>
          </p:nvPr>
        </p:nvSpPr>
        <p:spPr/>
        <p:txBody>
          <a:bodyPr anchor="b">
            <a:normAutofit/>
          </a:bodyPr>
          <a:lstStyle/>
          <a:p>
            <a:r>
              <a:rPr lang="da-DK" dirty="0"/>
              <a:t>Prompt Engineering</a:t>
            </a:r>
          </a:p>
        </p:txBody>
      </p:sp>
      <p:graphicFrame>
        <p:nvGraphicFramePr>
          <p:cNvPr id="5" name="Pladsholder til indhold 2">
            <a:extLst>
              <a:ext uri="{FF2B5EF4-FFF2-40B4-BE49-F238E27FC236}">
                <a16:creationId xmlns:a16="http://schemas.microsoft.com/office/drawing/2014/main" id="{DB38E251-FC0B-2D3A-471F-809C1EC89C37}"/>
              </a:ext>
            </a:extLst>
          </p:cNvPr>
          <p:cNvGraphicFramePr>
            <a:graphicFrameLocks noGrp="1"/>
          </p:cNvGraphicFramePr>
          <p:nvPr>
            <p:ph idx="1"/>
            <p:extLst>
              <p:ext uri="{D42A27DB-BD31-4B8C-83A1-F6EECF244321}">
                <p14:modId xmlns:p14="http://schemas.microsoft.com/office/powerpoint/2010/main" val="4152385498"/>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761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8D826-1DF3-6EBC-D475-80CD053D4A6F}"/>
              </a:ext>
            </a:extLst>
          </p:cNvPr>
          <p:cNvSpPr>
            <a:spLocks noGrp="1"/>
          </p:cNvSpPr>
          <p:nvPr>
            <p:ph type="title"/>
          </p:nvPr>
        </p:nvSpPr>
        <p:spPr/>
        <p:txBody>
          <a:bodyPr/>
          <a:lstStyle/>
          <a:p>
            <a:r>
              <a:rPr lang="da-DK" dirty="0"/>
              <a:t>Videngenererende prompts</a:t>
            </a:r>
          </a:p>
        </p:txBody>
      </p:sp>
      <p:sp>
        <p:nvSpPr>
          <p:cNvPr id="3" name="Pladsholder til indhold 2">
            <a:extLst>
              <a:ext uri="{FF2B5EF4-FFF2-40B4-BE49-F238E27FC236}">
                <a16:creationId xmlns:a16="http://schemas.microsoft.com/office/drawing/2014/main" id="{93FC53E6-2C96-DD74-8D69-21D711EDF210}"/>
              </a:ext>
            </a:extLst>
          </p:cNvPr>
          <p:cNvSpPr>
            <a:spLocks noGrp="1"/>
          </p:cNvSpPr>
          <p:nvPr>
            <p:ph idx="1"/>
          </p:nvPr>
        </p:nvSpPr>
        <p:spPr/>
        <p:txBody>
          <a:bodyPr>
            <a:normAutofit fontScale="92500" lnSpcReduction="10000"/>
          </a:bodyPr>
          <a:lstStyle/>
          <a:p>
            <a:r>
              <a:rPr lang="da-DK" dirty="0"/>
              <a:t>Man kan starte med at lade sin sprogmodel indsamle viden om et emne, før man giver den opgaven. På den måde kan man hjælpe sprogmodellen til at generere bedre svar. Videngenererende prompting er en metode til at forbedre modellens ydeevne.</a:t>
            </a:r>
          </a:p>
          <a:p>
            <a:r>
              <a:rPr lang="da-DK" dirty="0"/>
              <a:t>Vi forestiller os at vi skal lave et undervisningsforløb om vikinger. Først beder vi modellen om at indsamle information:</a:t>
            </a:r>
          </a:p>
          <a:p>
            <a:pPr marL="0" indent="0">
              <a:buNone/>
            </a:pPr>
            <a:r>
              <a:rPr lang="da-DK" dirty="0"/>
              <a:t>”Genrer fakta om danske vikinger”.</a:t>
            </a:r>
          </a:p>
          <a:p>
            <a:pPr marL="0" indent="0">
              <a:buNone/>
            </a:pPr>
            <a:r>
              <a:rPr lang="da-DK" dirty="0"/>
              <a:t>Derefter kan vi give det en særlig vinkel:</a:t>
            </a:r>
          </a:p>
          <a:p>
            <a:pPr marL="0" indent="0">
              <a:buNone/>
            </a:pPr>
            <a:r>
              <a:rPr lang="da-DK" dirty="0"/>
              <a:t>”Hvilke fakta om danske vikinger er mest overraskende?”</a:t>
            </a:r>
          </a:p>
          <a:p>
            <a:pPr marL="0" indent="0">
              <a:buNone/>
            </a:pPr>
            <a:r>
              <a:rPr lang="da-DK" dirty="0"/>
              <a:t>Herefter beder vi modellen om at lave et forslag til en undervisningsplan om danske vikinger. Modellen vil nu trække på de fakta, den har genereret i det foregående.</a:t>
            </a:r>
          </a:p>
        </p:txBody>
      </p:sp>
    </p:spTree>
    <p:extLst>
      <p:ext uri="{BB962C8B-B14F-4D97-AF65-F5344CB8AC3E}">
        <p14:creationId xmlns:p14="http://schemas.microsoft.com/office/powerpoint/2010/main" val="2371411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07395-C32B-4562-880E-3E95278DC45E}"/>
              </a:ext>
            </a:extLst>
          </p:cNvPr>
          <p:cNvSpPr>
            <a:spLocks noGrp="1"/>
          </p:cNvSpPr>
          <p:nvPr>
            <p:ph type="title"/>
          </p:nvPr>
        </p:nvSpPr>
        <p:spPr/>
        <p:txBody>
          <a:bodyPr/>
          <a:lstStyle/>
          <a:p>
            <a:r>
              <a:rPr lang="da-DK" dirty="0"/>
              <a:t>Selvkritisk forbedring</a:t>
            </a:r>
          </a:p>
        </p:txBody>
      </p:sp>
      <p:sp>
        <p:nvSpPr>
          <p:cNvPr id="3" name="Pladsholder til indhold 2">
            <a:extLst>
              <a:ext uri="{FF2B5EF4-FFF2-40B4-BE49-F238E27FC236}">
                <a16:creationId xmlns:a16="http://schemas.microsoft.com/office/drawing/2014/main" id="{4DC4A1B7-11A3-5205-D18C-4F3373721537}"/>
              </a:ext>
            </a:extLst>
          </p:cNvPr>
          <p:cNvSpPr>
            <a:spLocks noGrp="1"/>
          </p:cNvSpPr>
          <p:nvPr>
            <p:ph idx="1"/>
          </p:nvPr>
        </p:nvSpPr>
        <p:spPr>
          <a:xfrm>
            <a:off x="344130" y="2108201"/>
            <a:ext cx="11412442" cy="4253270"/>
          </a:xfrm>
        </p:spPr>
        <p:txBody>
          <a:bodyPr>
            <a:normAutofit/>
          </a:bodyPr>
          <a:lstStyle/>
          <a:p>
            <a:r>
              <a:rPr lang="da-DK" sz="1600" dirty="0"/>
              <a:t>Du kan også bede din model om at være selvkritisk. Gerne i en iterativ proces hvor modellen forbedrer sit output af flere omgange.</a:t>
            </a:r>
          </a:p>
          <a:p>
            <a:r>
              <a:rPr lang="da-DK" sz="1600" dirty="0"/>
              <a:t>Eksempel:</a:t>
            </a:r>
          </a:p>
          <a:p>
            <a:r>
              <a:rPr lang="da-DK" sz="1600" dirty="0"/>
              <a:t>Jeg har brug for at du hjælper mig med at skabe [specifikt indhold]. Følg denne proces:</a:t>
            </a:r>
          </a:p>
          <a:p>
            <a:r>
              <a:rPr lang="da-DK" sz="1600" dirty="0"/>
              <a:t>1.	Generer en første version af [indhold]</a:t>
            </a:r>
          </a:p>
          <a:p>
            <a:r>
              <a:rPr lang="da-DK" sz="1600" dirty="0"/>
              <a:t>2.	Evaluer dit eget output, identificer mindst 3 specifikke svagheder</a:t>
            </a:r>
          </a:p>
          <a:p>
            <a:r>
              <a:rPr lang="da-DK" sz="1600" dirty="0"/>
              <a:t>3.	Opret en forbedret version, der adresserer disse svagheder</a:t>
            </a:r>
          </a:p>
          <a:p>
            <a:r>
              <a:rPr lang="da-DK" sz="1600" dirty="0"/>
              <a:t>4.	Gentag trin 2-3 to gange mere, hvor hver iteration fokuserer på forskellige aspekter til forbedring</a:t>
            </a:r>
          </a:p>
          <a:p>
            <a:r>
              <a:rPr lang="da-DK" sz="1600" dirty="0"/>
              <a:t>5.	Præsenter din endelige, mest raffinerede version</a:t>
            </a:r>
          </a:p>
          <a:p>
            <a:r>
              <a:rPr lang="da-DK" sz="1600" dirty="0"/>
              <a:t>I forbindelse med din evaluering skal du overveje disse dimensioner: [angiv specifikke kvalitetskriterier, der er relevante for din opgave]</a:t>
            </a:r>
          </a:p>
          <a:p>
            <a:endParaRPr lang="da-DK" dirty="0"/>
          </a:p>
        </p:txBody>
      </p:sp>
    </p:spTree>
    <p:extLst>
      <p:ext uri="{BB962C8B-B14F-4D97-AF65-F5344CB8AC3E}">
        <p14:creationId xmlns:p14="http://schemas.microsoft.com/office/powerpoint/2010/main" val="2282057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A923F-CBA8-78A3-F084-91B65E4FE7BB}"/>
              </a:ext>
            </a:extLst>
          </p:cNvPr>
          <p:cNvSpPr>
            <a:spLocks noGrp="1"/>
          </p:cNvSpPr>
          <p:nvPr>
            <p:ph type="title"/>
          </p:nvPr>
        </p:nvSpPr>
        <p:spPr/>
        <p:txBody>
          <a:bodyPr/>
          <a:lstStyle/>
          <a:p>
            <a:r>
              <a:rPr lang="da-DK" dirty="0"/>
              <a:t>Bryd ned</a:t>
            </a:r>
          </a:p>
        </p:txBody>
      </p:sp>
      <p:sp>
        <p:nvSpPr>
          <p:cNvPr id="3" name="Pladsholder til indhold 2">
            <a:extLst>
              <a:ext uri="{FF2B5EF4-FFF2-40B4-BE49-F238E27FC236}">
                <a16:creationId xmlns:a16="http://schemas.microsoft.com/office/drawing/2014/main" id="{6A324261-60CD-ABE6-10CC-48C9F665A1E4}"/>
              </a:ext>
            </a:extLst>
          </p:cNvPr>
          <p:cNvSpPr>
            <a:spLocks noGrp="1"/>
          </p:cNvSpPr>
          <p:nvPr>
            <p:ph idx="1"/>
          </p:nvPr>
        </p:nvSpPr>
        <p:spPr/>
        <p:txBody>
          <a:bodyPr/>
          <a:lstStyle/>
          <a:p>
            <a:r>
              <a:rPr lang="da-DK" dirty="0"/>
              <a:t>Hvis du arbejder med et komplekst emne, kan du bede sprogmodellen om at bryde det ned i mindre delelementer.</a:t>
            </a:r>
          </a:p>
          <a:p>
            <a:r>
              <a:rPr lang="da-DK" dirty="0"/>
              <a:t>Start med en forklar prompt:</a:t>
            </a:r>
          </a:p>
          <a:p>
            <a:r>
              <a:rPr lang="da-DK" dirty="0"/>
              <a:t>1. Forklar mig om [emne].</a:t>
            </a:r>
          </a:p>
          <a:p>
            <a:r>
              <a:rPr lang="da-DK" dirty="0"/>
              <a:t>Hvis svaret virker komplekst, så bryd emnet ned:</a:t>
            </a:r>
          </a:p>
          <a:p>
            <a:r>
              <a:rPr lang="da-DK" dirty="0"/>
              <a:t>2. Bryd [emne] ned i mindre delementer, så jeg bedre kan forstå det.</a:t>
            </a:r>
          </a:p>
        </p:txBody>
      </p:sp>
    </p:spTree>
    <p:extLst>
      <p:ext uri="{BB962C8B-B14F-4D97-AF65-F5344CB8AC3E}">
        <p14:creationId xmlns:p14="http://schemas.microsoft.com/office/powerpoint/2010/main" val="242346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957EB-E9A2-A9D6-D11C-5235B28A8A4D}"/>
              </a:ext>
            </a:extLst>
          </p:cNvPr>
          <p:cNvSpPr>
            <a:spLocks noGrp="1"/>
          </p:cNvSpPr>
          <p:nvPr>
            <p:ph type="title"/>
          </p:nvPr>
        </p:nvSpPr>
        <p:spPr/>
        <p:txBody>
          <a:bodyPr/>
          <a:lstStyle/>
          <a:p>
            <a:r>
              <a:rPr lang="da-DK" dirty="0"/>
              <a:t>Trin for trin</a:t>
            </a:r>
          </a:p>
        </p:txBody>
      </p:sp>
      <p:sp>
        <p:nvSpPr>
          <p:cNvPr id="3" name="Pladsholder til indhold 2">
            <a:extLst>
              <a:ext uri="{FF2B5EF4-FFF2-40B4-BE49-F238E27FC236}">
                <a16:creationId xmlns:a16="http://schemas.microsoft.com/office/drawing/2014/main" id="{1C588776-1B8B-2C00-F6EF-582850DB1C07}"/>
              </a:ext>
            </a:extLst>
          </p:cNvPr>
          <p:cNvSpPr>
            <a:spLocks noGrp="1"/>
          </p:cNvSpPr>
          <p:nvPr>
            <p:ph idx="1"/>
          </p:nvPr>
        </p:nvSpPr>
        <p:spPr/>
        <p:txBody>
          <a:bodyPr/>
          <a:lstStyle/>
          <a:p>
            <a:r>
              <a:rPr lang="da-DK" dirty="0"/>
              <a:t>Hvis du vil have din sprogmodel til at udføre en større opgave, kan det være en fordel at dele opgaven op i flere trin. Det øger chancen for, at sprogmodellen får alle dele af opgaven med.</a:t>
            </a:r>
          </a:p>
          <a:p>
            <a:r>
              <a:rPr lang="da-DK" dirty="0"/>
              <a:t>”Du skal løse [opgave] i to trin.</a:t>
            </a:r>
          </a:p>
          <a:p>
            <a:r>
              <a:rPr lang="da-DK" dirty="0"/>
              <a:t>Trin 1: [opgave 1]</a:t>
            </a:r>
          </a:p>
          <a:p>
            <a:r>
              <a:rPr lang="da-DK" dirty="0"/>
              <a:t>Trin 2: </a:t>
            </a:r>
            <a:r>
              <a:rPr lang="da-DK"/>
              <a:t>[opgave 2]”</a:t>
            </a:r>
            <a:endParaRPr lang="da-DK" dirty="0"/>
          </a:p>
        </p:txBody>
      </p:sp>
    </p:spTree>
    <p:extLst>
      <p:ext uri="{BB962C8B-B14F-4D97-AF65-F5344CB8AC3E}">
        <p14:creationId xmlns:p14="http://schemas.microsoft.com/office/powerpoint/2010/main" val="1892582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05CEF-4EAD-8D18-8340-68DE17AD2085}"/>
              </a:ext>
            </a:extLst>
          </p:cNvPr>
          <p:cNvSpPr>
            <a:spLocks noGrp="1"/>
          </p:cNvSpPr>
          <p:nvPr>
            <p:ph type="title"/>
          </p:nvPr>
        </p:nvSpPr>
        <p:spPr/>
        <p:txBody>
          <a:bodyPr/>
          <a:lstStyle/>
          <a:p>
            <a:r>
              <a:rPr lang="da-DK" dirty="0"/>
              <a:t>Tankekæde</a:t>
            </a:r>
          </a:p>
        </p:txBody>
      </p:sp>
      <p:sp>
        <p:nvSpPr>
          <p:cNvPr id="3" name="Pladsholder til indhold 2">
            <a:extLst>
              <a:ext uri="{FF2B5EF4-FFF2-40B4-BE49-F238E27FC236}">
                <a16:creationId xmlns:a16="http://schemas.microsoft.com/office/drawing/2014/main" id="{6DE2B1F1-1DF6-309B-148F-9CAF82DCD4EB}"/>
              </a:ext>
            </a:extLst>
          </p:cNvPr>
          <p:cNvSpPr>
            <a:spLocks noGrp="1"/>
          </p:cNvSpPr>
          <p:nvPr>
            <p:ph idx="1"/>
          </p:nvPr>
        </p:nvSpPr>
        <p:spPr/>
        <p:txBody>
          <a:bodyPr>
            <a:normAutofit/>
          </a:bodyPr>
          <a:lstStyle/>
          <a:p>
            <a:r>
              <a:rPr lang="da-DK" dirty="0"/>
              <a:t>Tankekæde prompting er ikke det samme som ”</a:t>
            </a:r>
            <a:r>
              <a:rPr lang="da-DK" dirty="0" err="1"/>
              <a:t>chain</a:t>
            </a:r>
            <a:r>
              <a:rPr lang="da-DK" dirty="0"/>
              <a:t> of </a:t>
            </a:r>
            <a:r>
              <a:rPr lang="da-DK" dirty="0" err="1"/>
              <a:t>thought</a:t>
            </a:r>
            <a:r>
              <a:rPr lang="da-DK" dirty="0"/>
              <a:t>” som er nævnt tidligere, selvom det lyder ens.</a:t>
            </a:r>
          </a:p>
          <a:p>
            <a:r>
              <a:rPr lang="da-DK" dirty="0"/>
              <a:t>Med tankekæde prompting udforsker vi et emne i dybden ved først at stille et indledende spørgsmål om emnet. Derefter analyserer vi svaret fra sprogmodellen og stiller opfølgningsspørgsmål, der er direkte relateret til det foregående svar. Det kan handle om at uddybe specifikke detaljer, undersøge relaterede områder, eller klarlægge eventuelle uklarheder. Det er en metodisk tilgang, hvor hver ny opdagelse eller oplysning danner grundlag for den næste.</a:t>
            </a:r>
          </a:p>
          <a:p>
            <a:r>
              <a:rPr lang="da-DK" dirty="0"/>
              <a:t>Sørg gerne for at gøre det klart at du bygger videre på det sidste svar, f.eks.:</a:t>
            </a:r>
          </a:p>
          <a:p>
            <a:r>
              <a:rPr lang="da-DK" dirty="0"/>
              <a:t>”Set i lyset af ovenstående, ..”</a:t>
            </a:r>
          </a:p>
        </p:txBody>
      </p:sp>
    </p:spTree>
    <p:extLst>
      <p:ext uri="{BB962C8B-B14F-4D97-AF65-F5344CB8AC3E}">
        <p14:creationId xmlns:p14="http://schemas.microsoft.com/office/powerpoint/2010/main" val="2416041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F4B80-DC61-F878-6D42-FBCE9B9DD236}"/>
              </a:ext>
            </a:extLst>
          </p:cNvPr>
          <p:cNvSpPr>
            <a:spLocks noGrp="1"/>
          </p:cNvSpPr>
          <p:nvPr>
            <p:ph type="title"/>
          </p:nvPr>
        </p:nvSpPr>
        <p:spPr/>
        <p:txBody>
          <a:bodyPr/>
          <a:lstStyle/>
          <a:p>
            <a:r>
              <a:rPr lang="da-DK" dirty="0"/>
              <a:t>Forstår du?</a:t>
            </a:r>
          </a:p>
        </p:txBody>
      </p:sp>
      <p:sp>
        <p:nvSpPr>
          <p:cNvPr id="3" name="Pladsholder til indhold 2">
            <a:extLst>
              <a:ext uri="{FF2B5EF4-FFF2-40B4-BE49-F238E27FC236}">
                <a16:creationId xmlns:a16="http://schemas.microsoft.com/office/drawing/2014/main" id="{763C7A04-37AF-B040-FAB3-7B829BA8010B}"/>
              </a:ext>
            </a:extLst>
          </p:cNvPr>
          <p:cNvSpPr>
            <a:spLocks noGrp="1"/>
          </p:cNvSpPr>
          <p:nvPr>
            <p:ph idx="1"/>
          </p:nvPr>
        </p:nvSpPr>
        <p:spPr/>
        <p:txBody>
          <a:bodyPr/>
          <a:lstStyle/>
          <a:p>
            <a:r>
              <a:rPr lang="da-DK" dirty="0"/>
              <a:t>Med ”forstår du?” prompting beder du ganske enkelt sprogmodellen om at svare på, om den har forstået din prompt.</a:t>
            </a:r>
          </a:p>
          <a:p>
            <a:r>
              <a:rPr lang="da-DK" dirty="0"/>
              <a:t>Det kan være et generelt: ”forstår du, hvad jeg mener?”. Eller mere specifikt: ”forstår du, hvad jeg mener med [begreb fra din prompt]”, eller ”forstår du, hvad jeg vil have dig til at gøre?”</a:t>
            </a:r>
          </a:p>
          <a:p>
            <a:r>
              <a:rPr lang="da-DK" dirty="0"/>
              <a:t>Det hjælper dig med at opnå større præcision i svarene, da du løbende afstemmer med sprogmodellen.</a:t>
            </a:r>
          </a:p>
          <a:p>
            <a:pPr marL="0" indent="0">
              <a:buNone/>
            </a:pPr>
            <a:endParaRPr lang="da-DK" dirty="0"/>
          </a:p>
        </p:txBody>
      </p:sp>
    </p:spTree>
    <p:extLst>
      <p:ext uri="{BB962C8B-B14F-4D97-AF65-F5344CB8AC3E}">
        <p14:creationId xmlns:p14="http://schemas.microsoft.com/office/powerpoint/2010/main" val="2082254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8926A-36AA-2281-8ED2-93F40EBACBF2}"/>
              </a:ext>
            </a:extLst>
          </p:cNvPr>
          <p:cNvSpPr>
            <a:spLocks noGrp="1"/>
          </p:cNvSpPr>
          <p:nvPr>
            <p:ph type="title"/>
          </p:nvPr>
        </p:nvSpPr>
        <p:spPr/>
        <p:txBody>
          <a:bodyPr/>
          <a:lstStyle/>
          <a:p>
            <a:r>
              <a:rPr lang="da-DK" dirty="0"/>
              <a:t>Teori og metode</a:t>
            </a:r>
          </a:p>
        </p:txBody>
      </p:sp>
      <p:sp>
        <p:nvSpPr>
          <p:cNvPr id="3" name="Pladsholder til indhold 2">
            <a:extLst>
              <a:ext uri="{FF2B5EF4-FFF2-40B4-BE49-F238E27FC236}">
                <a16:creationId xmlns:a16="http://schemas.microsoft.com/office/drawing/2014/main" id="{91272F6B-E6E8-09A1-12AC-1C0A6CC610F2}"/>
              </a:ext>
            </a:extLst>
          </p:cNvPr>
          <p:cNvSpPr>
            <a:spLocks noGrp="1"/>
          </p:cNvSpPr>
          <p:nvPr>
            <p:ph idx="1"/>
          </p:nvPr>
        </p:nvSpPr>
        <p:spPr/>
        <p:txBody>
          <a:bodyPr/>
          <a:lstStyle/>
          <a:p>
            <a:r>
              <a:rPr lang="da-DK" dirty="0"/>
              <a:t>Teori prompting er når du beder sprogmodellen om at anvende en specifik teori, når den svarer. Det kan eksempelvis være Maslows behovspyramide fra psykologi, Darwins evolutionsteori fra biologi eller Nashs ligevægt fra økonomi.</a:t>
            </a:r>
          </a:p>
          <a:p>
            <a:r>
              <a:rPr lang="da-DK" dirty="0"/>
              <a:t>Metode prompting er det samme, men hvor du beder sprogmodellen om at anvende en bestemt metode. Det kan eksempelvis være den videnskabelige metode fra naturvidenskab, SWOT-analyse i forretningsverdenen eller narrativ analyse fra humaniora. Eller aktionslæringsmetode, som er en cyklisk proces af handling og refleksion med henblik på at få sprogmodellen til at indtænke læring og iterative processer i sine løsninger.</a:t>
            </a:r>
          </a:p>
        </p:txBody>
      </p:sp>
    </p:spTree>
    <p:extLst>
      <p:ext uri="{BB962C8B-B14F-4D97-AF65-F5344CB8AC3E}">
        <p14:creationId xmlns:p14="http://schemas.microsoft.com/office/powerpoint/2010/main" val="49899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BF7424F-30F3-4E13-38A5-791ECCF18526}"/>
              </a:ext>
            </a:extLst>
          </p:cNvPr>
          <p:cNvSpPr>
            <a:spLocks noGrp="1"/>
          </p:cNvSpPr>
          <p:nvPr>
            <p:ph type="title"/>
          </p:nvPr>
        </p:nvSpPr>
        <p:spPr/>
        <p:txBody>
          <a:bodyPr/>
          <a:lstStyle/>
          <a:p>
            <a:r>
              <a:rPr lang="da-DK" dirty="0"/>
              <a:t>Sprogmodeller</a:t>
            </a:r>
          </a:p>
        </p:txBody>
      </p:sp>
      <p:sp>
        <p:nvSpPr>
          <p:cNvPr id="7" name="Pladsholder til indhold 6">
            <a:extLst>
              <a:ext uri="{FF2B5EF4-FFF2-40B4-BE49-F238E27FC236}">
                <a16:creationId xmlns:a16="http://schemas.microsoft.com/office/drawing/2014/main" id="{D15D7698-A363-93AF-629C-5C5663949EFD}"/>
              </a:ext>
            </a:extLst>
          </p:cNvPr>
          <p:cNvSpPr>
            <a:spLocks noGrp="1"/>
          </p:cNvSpPr>
          <p:nvPr>
            <p:ph idx="1"/>
          </p:nvPr>
        </p:nvSpPr>
        <p:spPr/>
        <p:txBody>
          <a:bodyPr/>
          <a:lstStyle/>
          <a:p>
            <a:r>
              <a:rPr lang="da-DK" dirty="0"/>
              <a:t>Vi skal i denne workshop arbejde med de store sprogmodeller også kaldet LLMs (</a:t>
            </a:r>
            <a:r>
              <a:rPr lang="en-US" noProof="0" dirty="0"/>
              <a:t>large language models</a:t>
            </a:r>
            <a:r>
              <a:rPr lang="da-DK" dirty="0"/>
              <a:t>). De prompt teknikker vi gennemgår, virker uanset hvilken af de store sprogmodeller du anvender.</a:t>
            </a:r>
          </a:p>
          <a:p>
            <a:r>
              <a:rPr lang="da-DK" dirty="0"/>
              <a:t>Det kunne være:</a:t>
            </a:r>
          </a:p>
          <a:p>
            <a:endParaRPr lang="da-DK" dirty="0"/>
          </a:p>
        </p:txBody>
      </p:sp>
      <p:sp>
        <p:nvSpPr>
          <p:cNvPr id="8" name="Pladsholder til indhold 5">
            <a:extLst>
              <a:ext uri="{FF2B5EF4-FFF2-40B4-BE49-F238E27FC236}">
                <a16:creationId xmlns:a16="http://schemas.microsoft.com/office/drawing/2014/main" id="{A6B11BE0-15A5-35EB-C2C4-3B9F42F13B22}"/>
              </a:ext>
            </a:extLst>
          </p:cNvPr>
          <p:cNvSpPr txBox="1">
            <a:spLocks/>
          </p:cNvSpPr>
          <p:nvPr/>
        </p:nvSpPr>
        <p:spPr>
          <a:xfrm>
            <a:off x="1097280" y="3849536"/>
            <a:ext cx="2174965" cy="14893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lt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lt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da-DK" b="1" dirty="0">
                <a:solidFill>
                  <a:schemeClr val="tx1">
                    <a:lumMod val="95000"/>
                    <a:lumOff val="5000"/>
                  </a:schemeClr>
                </a:solidFill>
              </a:rPr>
              <a:t>Copilot</a:t>
            </a:r>
          </a:p>
          <a:p>
            <a:pPr algn="ctr"/>
            <a:r>
              <a:rPr lang="da-DK" b="1" dirty="0">
                <a:solidFill>
                  <a:schemeClr val="tx1">
                    <a:lumMod val="95000"/>
                    <a:lumOff val="5000"/>
                  </a:schemeClr>
                </a:solidFill>
              </a:rPr>
              <a:t>Fra Microsoft</a:t>
            </a:r>
          </a:p>
        </p:txBody>
      </p:sp>
      <p:sp>
        <p:nvSpPr>
          <p:cNvPr id="9" name="Pladsholder til indhold 5">
            <a:extLst>
              <a:ext uri="{FF2B5EF4-FFF2-40B4-BE49-F238E27FC236}">
                <a16:creationId xmlns:a16="http://schemas.microsoft.com/office/drawing/2014/main" id="{4B566D28-22AF-85E2-376A-8ED9BCBC221E}"/>
              </a:ext>
            </a:extLst>
          </p:cNvPr>
          <p:cNvSpPr txBox="1">
            <a:spLocks/>
          </p:cNvSpPr>
          <p:nvPr/>
        </p:nvSpPr>
        <p:spPr>
          <a:xfrm>
            <a:off x="3704040" y="3849536"/>
            <a:ext cx="2174965" cy="14893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lt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lt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da-DK" b="1" dirty="0">
                <a:solidFill>
                  <a:schemeClr val="tx1">
                    <a:lumMod val="95000"/>
                    <a:lumOff val="5000"/>
                  </a:schemeClr>
                </a:solidFill>
              </a:rPr>
              <a:t>ChatGPT</a:t>
            </a:r>
          </a:p>
          <a:p>
            <a:pPr algn="ctr"/>
            <a:r>
              <a:rPr lang="da-DK" b="1" dirty="0">
                <a:solidFill>
                  <a:schemeClr val="tx1">
                    <a:lumMod val="95000"/>
                    <a:lumOff val="5000"/>
                  </a:schemeClr>
                </a:solidFill>
              </a:rPr>
              <a:t>Fra OpenAI</a:t>
            </a:r>
          </a:p>
        </p:txBody>
      </p:sp>
      <p:sp>
        <p:nvSpPr>
          <p:cNvPr id="10" name="Pladsholder til indhold 5">
            <a:extLst>
              <a:ext uri="{FF2B5EF4-FFF2-40B4-BE49-F238E27FC236}">
                <a16:creationId xmlns:a16="http://schemas.microsoft.com/office/drawing/2014/main" id="{56D5CF0D-3C6B-F0D4-D0C2-337EB1EB14A6}"/>
              </a:ext>
            </a:extLst>
          </p:cNvPr>
          <p:cNvSpPr txBox="1">
            <a:spLocks/>
          </p:cNvSpPr>
          <p:nvPr/>
        </p:nvSpPr>
        <p:spPr>
          <a:xfrm>
            <a:off x="6373955" y="3849536"/>
            <a:ext cx="2174965" cy="14893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lt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lt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da-DK" b="1" dirty="0">
                <a:solidFill>
                  <a:schemeClr val="tx1">
                    <a:lumMod val="95000"/>
                    <a:lumOff val="5000"/>
                  </a:schemeClr>
                </a:solidFill>
              </a:rPr>
              <a:t>Gemini</a:t>
            </a:r>
          </a:p>
          <a:p>
            <a:pPr algn="ctr"/>
            <a:r>
              <a:rPr lang="da-DK" b="1" dirty="0">
                <a:solidFill>
                  <a:schemeClr val="tx1">
                    <a:lumMod val="95000"/>
                    <a:lumOff val="5000"/>
                  </a:schemeClr>
                </a:solidFill>
              </a:rPr>
              <a:t>Fra Google</a:t>
            </a:r>
          </a:p>
        </p:txBody>
      </p:sp>
      <p:sp>
        <p:nvSpPr>
          <p:cNvPr id="11" name="Pladsholder til indhold 5">
            <a:extLst>
              <a:ext uri="{FF2B5EF4-FFF2-40B4-BE49-F238E27FC236}">
                <a16:creationId xmlns:a16="http://schemas.microsoft.com/office/drawing/2014/main" id="{21B3BA59-E0DA-373E-D8E4-1D616C3F7A9F}"/>
              </a:ext>
            </a:extLst>
          </p:cNvPr>
          <p:cNvSpPr txBox="1">
            <a:spLocks/>
          </p:cNvSpPr>
          <p:nvPr/>
        </p:nvSpPr>
        <p:spPr>
          <a:xfrm>
            <a:off x="8980715" y="3849536"/>
            <a:ext cx="2174965" cy="14893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lt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lt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da-DK" b="1" dirty="0">
                <a:solidFill>
                  <a:schemeClr val="tx1">
                    <a:lumMod val="95000"/>
                    <a:lumOff val="5000"/>
                  </a:schemeClr>
                </a:solidFill>
              </a:rPr>
              <a:t>Claude</a:t>
            </a:r>
          </a:p>
          <a:p>
            <a:pPr algn="ctr"/>
            <a:r>
              <a:rPr lang="da-DK" b="1" dirty="0">
                <a:solidFill>
                  <a:schemeClr val="tx1">
                    <a:lumMod val="95000"/>
                    <a:lumOff val="5000"/>
                  </a:schemeClr>
                </a:solidFill>
              </a:rPr>
              <a:t>Fra Anthropic</a:t>
            </a:r>
          </a:p>
        </p:txBody>
      </p:sp>
    </p:spTree>
    <p:extLst>
      <p:ext uri="{BB962C8B-B14F-4D97-AF65-F5344CB8AC3E}">
        <p14:creationId xmlns:p14="http://schemas.microsoft.com/office/powerpoint/2010/main" val="73068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C197CD79-7A42-849C-D539-BBF18CC3F04D}"/>
              </a:ext>
            </a:extLst>
          </p:cNvPr>
          <p:cNvPicPr>
            <a:picLocks noChangeAspect="1"/>
          </p:cNvPicPr>
          <p:nvPr/>
        </p:nvPicPr>
        <p:blipFill>
          <a:blip r:embed="rId2"/>
          <a:srcRect l="1015" t="20645" r="1406" b="4691"/>
          <a:stretch/>
        </p:blipFill>
        <p:spPr>
          <a:xfrm>
            <a:off x="602806" y="1747777"/>
            <a:ext cx="10696416" cy="3935393"/>
          </a:xfrm>
          <a:prstGeom prst="rect">
            <a:avLst/>
          </a:prstGeom>
          <a:scene3d>
            <a:camera prst="orthographicFront">
              <a:rot lat="0" lon="0" rev="0"/>
            </a:camera>
            <a:lightRig rig="threePt" dir="t"/>
          </a:scene3d>
        </p:spPr>
      </p:pic>
      <p:sp>
        <p:nvSpPr>
          <p:cNvPr id="7" name="Tekstfelt 6">
            <a:extLst>
              <a:ext uri="{FF2B5EF4-FFF2-40B4-BE49-F238E27FC236}">
                <a16:creationId xmlns:a16="http://schemas.microsoft.com/office/drawing/2014/main" id="{00790C0B-42BB-E611-8344-F9EB22918372}"/>
              </a:ext>
            </a:extLst>
          </p:cNvPr>
          <p:cNvSpPr txBox="1"/>
          <p:nvPr/>
        </p:nvSpPr>
        <p:spPr>
          <a:xfrm>
            <a:off x="156258" y="5984640"/>
            <a:ext cx="2332299" cy="276999"/>
          </a:xfrm>
          <a:prstGeom prst="rect">
            <a:avLst/>
          </a:prstGeom>
          <a:noFill/>
        </p:spPr>
        <p:txBody>
          <a:bodyPr wrap="square" rtlCol="0">
            <a:spAutoFit/>
          </a:bodyPr>
          <a:lstStyle/>
          <a:p>
            <a:r>
              <a:rPr lang="da-DK" sz="1200" dirty="0"/>
              <a:t>Kilde: Maren </a:t>
            </a:r>
            <a:r>
              <a:rPr lang="da-DK" sz="1200" dirty="0" err="1"/>
              <a:t>Uthaug</a:t>
            </a:r>
            <a:endParaRPr lang="da-DK" sz="1200" dirty="0"/>
          </a:p>
        </p:txBody>
      </p:sp>
    </p:spTree>
    <p:extLst>
      <p:ext uri="{BB962C8B-B14F-4D97-AF65-F5344CB8AC3E}">
        <p14:creationId xmlns:p14="http://schemas.microsoft.com/office/powerpoint/2010/main" val="159375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D0CE-4DD1-B55E-4014-2561B7B7935B}"/>
            </a:ext>
          </a:extLst>
        </p:cNvPr>
        <p:cNvGrpSpPr/>
        <p:nvPr/>
      </p:nvGrpSpPr>
      <p:grpSpPr>
        <a:xfrm>
          <a:off x="0" y="0"/>
          <a:ext cx="0" cy="0"/>
          <a:chOff x="0" y="0"/>
          <a:chExt cx="0" cy="0"/>
        </a:xfrm>
      </p:grpSpPr>
      <p:pic>
        <p:nvPicPr>
          <p:cNvPr id="5" name="Pladsholder til billede 8">
            <a:extLst>
              <a:ext uri="{FF2B5EF4-FFF2-40B4-BE49-F238E27FC236}">
                <a16:creationId xmlns:a16="http://schemas.microsoft.com/office/drawing/2014/main" id="{5B59AD79-B07A-119C-9AEA-39BBA2775270}"/>
              </a:ex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224" b="31224"/>
          <a:stretch/>
        </p:blipFill>
        <p:spPr>
          <a:xfrm>
            <a:off x="15" y="9"/>
            <a:ext cx="12191985" cy="4578333"/>
          </a:xfrm>
          <a:noFill/>
        </p:spPr>
      </p:pic>
      <p:sp>
        <p:nvSpPr>
          <p:cNvPr id="2" name="Titel 1">
            <a:extLst>
              <a:ext uri="{FF2B5EF4-FFF2-40B4-BE49-F238E27FC236}">
                <a16:creationId xmlns:a16="http://schemas.microsoft.com/office/drawing/2014/main" id="{66B20614-8166-1AE6-C648-CD675BD27596}"/>
              </a:ext>
            </a:extLst>
          </p:cNvPr>
          <p:cNvSpPr>
            <a:spLocks noGrp="1"/>
          </p:cNvSpPr>
          <p:nvPr>
            <p:ph type="title"/>
          </p:nvPr>
        </p:nvSpPr>
        <p:spPr>
          <a:xfrm>
            <a:off x="1097279" y="4799362"/>
            <a:ext cx="10113645" cy="743682"/>
          </a:xfrm>
        </p:spPr>
        <p:txBody>
          <a:bodyPr anchor="b">
            <a:normAutofit/>
          </a:bodyPr>
          <a:lstStyle/>
          <a:p>
            <a:r>
              <a:rPr lang="da-DK" dirty="0"/>
              <a:t>Proces</a:t>
            </a:r>
          </a:p>
        </p:txBody>
      </p:sp>
    </p:spTree>
    <p:extLst>
      <p:ext uri="{BB962C8B-B14F-4D97-AF65-F5344CB8AC3E}">
        <p14:creationId xmlns:p14="http://schemas.microsoft.com/office/powerpoint/2010/main" val="262638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489EF-7DD4-1073-E872-8846978A4097}"/>
              </a:ext>
            </a:extLst>
          </p:cNvPr>
          <p:cNvSpPr>
            <a:spLocks noGrp="1"/>
          </p:cNvSpPr>
          <p:nvPr>
            <p:ph type="title"/>
          </p:nvPr>
        </p:nvSpPr>
        <p:spPr/>
        <p:txBody>
          <a:bodyPr/>
          <a:lstStyle/>
          <a:p>
            <a:r>
              <a:rPr lang="da-DK" dirty="0"/>
              <a:t>Iterativ proces</a:t>
            </a:r>
          </a:p>
        </p:txBody>
      </p:sp>
      <p:pic>
        <p:nvPicPr>
          <p:cNvPr id="7" name="Pladsholder til indhold 6">
            <a:extLst>
              <a:ext uri="{FF2B5EF4-FFF2-40B4-BE49-F238E27FC236}">
                <a16:creationId xmlns:a16="http://schemas.microsoft.com/office/drawing/2014/main" id="{20F58A8C-007D-F2BC-44CE-EFECB9A50AD7}"/>
              </a:ext>
            </a:extLst>
          </p:cNvPr>
          <p:cNvPicPr>
            <a:picLocks noGrp="1" noChangeAspect="1"/>
          </p:cNvPicPr>
          <p:nvPr>
            <p:ph idx="1"/>
          </p:nvPr>
        </p:nvPicPr>
        <p:blipFill>
          <a:blip r:embed="rId2"/>
          <a:stretch>
            <a:fillRect/>
          </a:stretch>
        </p:blipFill>
        <p:spPr>
          <a:xfrm>
            <a:off x="1097280" y="2086685"/>
            <a:ext cx="3033956" cy="3033956"/>
          </a:xfrm>
        </p:spPr>
      </p:pic>
      <p:pic>
        <p:nvPicPr>
          <p:cNvPr id="9" name="Billede 8" descr="Et billede, der indeholder Font/skrifttype, tekst, Grafik, cirkel&#10;&#10;Indhold genereret af kunstig intelligens kan være forkert.">
            <a:extLst>
              <a:ext uri="{FF2B5EF4-FFF2-40B4-BE49-F238E27FC236}">
                <a16:creationId xmlns:a16="http://schemas.microsoft.com/office/drawing/2014/main" id="{E604E9D7-1BEB-4D1B-A8E8-A3E37B7CB938}"/>
              </a:ext>
            </a:extLst>
          </p:cNvPr>
          <p:cNvPicPr>
            <a:picLocks noChangeAspect="1"/>
          </p:cNvPicPr>
          <p:nvPr/>
        </p:nvPicPr>
        <p:blipFill>
          <a:blip r:embed="rId3"/>
          <a:stretch>
            <a:fillRect/>
          </a:stretch>
        </p:blipFill>
        <p:spPr>
          <a:xfrm>
            <a:off x="4563781" y="2086685"/>
            <a:ext cx="3033957" cy="3033957"/>
          </a:xfrm>
          <a:prstGeom prst="rect">
            <a:avLst/>
          </a:prstGeom>
        </p:spPr>
      </p:pic>
      <p:pic>
        <p:nvPicPr>
          <p:cNvPr id="11" name="Billede 10" descr="Et billede, der indeholder gear, cirkel, tekst, metalartikler&#10;&#10;Indhold genereret af kunstig intelligens kan være forkert.">
            <a:extLst>
              <a:ext uri="{FF2B5EF4-FFF2-40B4-BE49-F238E27FC236}">
                <a16:creationId xmlns:a16="http://schemas.microsoft.com/office/drawing/2014/main" id="{4FCB5AEF-1E02-747A-2021-C2609189E24C}"/>
              </a:ext>
            </a:extLst>
          </p:cNvPr>
          <p:cNvPicPr>
            <a:picLocks noChangeAspect="1"/>
          </p:cNvPicPr>
          <p:nvPr/>
        </p:nvPicPr>
        <p:blipFill>
          <a:blip r:embed="rId4"/>
          <a:stretch>
            <a:fillRect/>
          </a:stretch>
        </p:blipFill>
        <p:spPr>
          <a:xfrm>
            <a:off x="8030283" y="2086683"/>
            <a:ext cx="3033958" cy="3033958"/>
          </a:xfrm>
          <a:prstGeom prst="rect">
            <a:avLst/>
          </a:prstGeom>
        </p:spPr>
      </p:pic>
    </p:spTree>
    <p:extLst>
      <p:ext uri="{BB962C8B-B14F-4D97-AF65-F5344CB8AC3E}">
        <p14:creationId xmlns:p14="http://schemas.microsoft.com/office/powerpoint/2010/main" val="98217918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10_TF56160789" id="{B6A213D5-8F25-47DF-9BB8-B89F43EC7C9C}" vid="{0E30A862-46F3-4BE3-86CB-A48A4F01FEC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{4600D730-9AD9-4B17-B157-7A31A722106E}tf56160789_win32</Template>
  <TotalTime>9045</TotalTime>
  <Words>3148</Words>
  <Application>Microsoft Office PowerPoint</Application>
  <PresentationFormat>Widescreen</PresentationFormat>
  <Paragraphs>294</Paragraphs>
  <Slides>56</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56</vt:i4>
      </vt:variant>
    </vt:vector>
  </HeadingPairs>
  <TitlesOfParts>
    <vt:vector size="63" baseType="lpstr">
      <vt:lpstr>Aptos</vt:lpstr>
      <vt:lpstr>Bookman Old Style</vt:lpstr>
      <vt:lpstr>Calibri</vt:lpstr>
      <vt:lpstr>Franklin Gothic Book</vt:lpstr>
      <vt:lpstr>Georgia</vt:lpstr>
      <vt:lpstr>Wingdings</vt:lpstr>
      <vt:lpstr>1_RetrospectVTI</vt:lpstr>
      <vt:lpstr>Prompt Engineering</vt:lpstr>
      <vt:lpstr>“By far, the greatest danger of Artificial Intelligence is that people conclude too early that they understand it.” </vt:lpstr>
      <vt:lpstr>Underviser</vt:lpstr>
      <vt:lpstr>Dagsorden</vt:lpstr>
      <vt:lpstr>Prompt Engineering</vt:lpstr>
      <vt:lpstr>Sprogmodeller</vt:lpstr>
      <vt:lpstr>PowerPoint-præsentation</vt:lpstr>
      <vt:lpstr>Proces</vt:lpstr>
      <vt:lpstr>Iterativ proces</vt:lpstr>
      <vt:lpstr>Afgrænsning</vt:lpstr>
      <vt:lpstr>Afgrænsning</vt:lpstr>
      <vt:lpstr>Modeller</vt:lpstr>
      <vt:lpstr>Fokus modellen - kommunikation</vt:lpstr>
      <vt:lpstr>Fokus modellen</vt:lpstr>
      <vt:lpstr>Fokus modellen</vt:lpstr>
      <vt:lpstr>Fokus modellen</vt:lpstr>
      <vt:lpstr>Fokus modellen</vt:lpstr>
      <vt:lpstr>Fokus modellen</vt:lpstr>
      <vt:lpstr>COSTAR modellen</vt:lpstr>
      <vt:lpstr>RGC modellen</vt:lpstr>
      <vt:lpstr>HV-modellen</vt:lpstr>
      <vt:lpstr>Teknikker</vt:lpstr>
      <vt:lpstr>Forklar mig</vt:lpstr>
      <vt:lpstr>Think Deeper</vt:lpstr>
      <vt:lpstr>Fokus</vt:lpstr>
      <vt:lpstr>Øvelser</vt:lpstr>
      <vt:lpstr>PowerPoint-præsentation</vt:lpstr>
      <vt:lpstr>Øvelse 1</vt:lpstr>
      <vt:lpstr>Rolle</vt:lpstr>
      <vt:lpstr>Målgruppe</vt:lpstr>
      <vt:lpstr>Øvelse 2</vt:lpstr>
      <vt:lpstr>En, to, mange</vt:lpstr>
      <vt:lpstr>Few-shot examples</vt:lpstr>
      <vt:lpstr>Chain of thought</vt:lpstr>
      <vt:lpstr>Flipped Interaction</vt:lpstr>
      <vt:lpstr>Øvelse 3</vt:lpstr>
      <vt:lpstr>Skabelon</vt:lpstr>
      <vt:lpstr>Master prompt</vt:lpstr>
      <vt:lpstr>Bots</vt:lpstr>
      <vt:lpstr>Bots - fortsat</vt:lpstr>
      <vt:lpstr>Projekter</vt:lpstr>
      <vt:lpstr>Agenter</vt:lpstr>
      <vt:lpstr>Men hvad kan jeg bruge det til?</vt:lpstr>
      <vt:lpstr>Links – hvis du vil vide mere</vt:lpstr>
      <vt:lpstr>Kilder</vt:lpstr>
      <vt:lpstr>BONUS </vt:lpstr>
      <vt:lpstr>NotebookLM</vt:lpstr>
      <vt:lpstr>PowerPoint-præsentation</vt:lpstr>
      <vt:lpstr>BONUS teknikker</vt:lpstr>
      <vt:lpstr>Videngenererende prompts</vt:lpstr>
      <vt:lpstr>Selvkritisk forbedring</vt:lpstr>
      <vt:lpstr>Bryd ned</vt:lpstr>
      <vt:lpstr>Trin for trin</vt:lpstr>
      <vt:lpstr>Tankekæde</vt:lpstr>
      <vt:lpstr>Forstår du?</vt:lpstr>
      <vt:lpstr>Teori og metode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Rikke Fogh Jørgensen</dc:creator>
  <cp:lastModifiedBy>Morten Hauge Larsen</cp:lastModifiedBy>
  <cp:revision>3</cp:revision>
  <dcterms:created xsi:type="dcterms:W3CDTF">2025-04-23T13:18:47Z</dcterms:created>
  <dcterms:modified xsi:type="dcterms:W3CDTF">2026-03-16T09:09:36Z</dcterms:modified>
</cp:coreProperties>
</file>